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Oswald"/>
      <p:regular r:id="rId26"/>
      <p:bold r:id="rId27"/>
    </p:embeddedFont>
    <p:embeddedFont>
      <p:font typeface="Gill Sans"/>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slide" Target="slides/slide20.xml"/><Relationship Id="rId28" Type="http://schemas.openxmlformats.org/officeDocument/2006/relationships/font" Target="fonts/GillSans-regular.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illSans-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747a9c67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747a9c67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 Magnusson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762649de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762649de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 Magnusson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762649de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762649de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 Magnusson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762649d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762649d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 Magnusson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49ca3de3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49ca3de3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 Mancini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3805de2d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3805de2d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 Mancini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49ca3de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49ca3de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 Mancini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49ca3de3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49ca3de3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3805de2d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3805de2d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Maya/Everyone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762649d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762649d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3805de2d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3805de2d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762649de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762649de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747a9c6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747a9c6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762649d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762649d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Akash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3805de2d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3805de2d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Akash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762649de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762649de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Akash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3805de2d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3805de2d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762649dea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762649dea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762649dea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762649dea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219400" y="1425250"/>
            <a:ext cx="4705200" cy="78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000">
                <a:latin typeface="Oswald"/>
                <a:ea typeface="Oswald"/>
                <a:cs typeface="Oswald"/>
                <a:sym typeface="Oswald"/>
              </a:rPr>
              <a:t>Isotope Ratios in L1521E</a:t>
            </a:r>
            <a:endParaRPr sz="4000">
              <a:latin typeface="Oswald"/>
              <a:ea typeface="Oswald"/>
              <a:cs typeface="Oswald"/>
              <a:sym typeface="Oswald"/>
            </a:endParaRPr>
          </a:p>
        </p:txBody>
      </p:sp>
      <p:sp>
        <p:nvSpPr>
          <p:cNvPr id="55" name="Google Shape;55;p13"/>
          <p:cNvSpPr txBox="1"/>
          <p:nvPr>
            <p:ph idx="1" type="subTitle"/>
          </p:nvPr>
        </p:nvSpPr>
        <p:spPr>
          <a:xfrm>
            <a:off x="311700" y="2464925"/>
            <a:ext cx="8520600" cy="1596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40"/>
              <a:buNone/>
            </a:pPr>
            <a:r>
              <a:rPr lang="en" sz="2120">
                <a:solidFill>
                  <a:srgbClr val="F3F3F3"/>
                </a:solidFill>
                <a:latin typeface="Oswald"/>
                <a:ea typeface="Oswald"/>
                <a:cs typeface="Oswald"/>
                <a:sym typeface="Oswald"/>
              </a:rPr>
              <a:t>Jacob Magnusson</a:t>
            </a:r>
            <a:endParaRPr sz="2120">
              <a:solidFill>
                <a:srgbClr val="F3F3F3"/>
              </a:solidFill>
              <a:latin typeface="Oswald"/>
              <a:ea typeface="Oswald"/>
              <a:cs typeface="Oswald"/>
              <a:sym typeface="Oswald"/>
            </a:endParaRPr>
          </a:p>
          <a:p>
            <a:pPr indent="0" lvl="0" marL="0" rtl="0" algn="ctr">
              <a:lnSpc>
                <a:spcPct val="100000"/>
              </a:lnSpc>
              <a:spcBef>
                <a:spcPts val="0"/>
              </a:spcBef>
              <a:spcAft>
                <a:spcPts val="0"/>
              </a:spcAft>
              <a:buSzPts val="440"/>
              <a:buNone/>
            </a:pPr>
            <a:r>
              <a:rPr lang="en" sz="2120">
                <a:solidFill>
                  <a:srgbClr val="F3F3F3"/>
                </a:solidFill>
                <a:latin typeface="Oswald"/>
                <a:ea typeface="Oswald"/>
                <a:cs typeface="Oswald"/>
                <a:sym typeface="Oswald"/>
              </a:rPr>
              <a:t>Maya Mancini</a:t>
            </a:r>
            <a:endParaRPr sz="2120">
              <a:solidFill>
                <a:srgbClr val="F3F3F3"/>
              </a:solidFill>
              <a:latin typeface="Oswald"/>
              <a:ea typeface="Oswald"/>
              <a:cs typeface="Oswald"/>
              <a:sym typeface="Oswald"/>
            </a:endParaRPr>
          </a:p>
          <a:p>
            <a:pPr indent="0" lvl="0" marL="0" rtl="0" algn="ctr">
              <a:lnSpc>
                <a:spcPct val="100000"/>
              </a:lnSpc>
              <a:spcBef>
                <a:spcPts val="0"/>
              </a:spcBef>
              <a:spcAft>
                <a:spcPts val="0"/>
              </a:spcAft>
              <a:buSzPts val="440"/>
              <a:buNone/>
            </a:pPr>
            <a:r>
              <a:rPr lang="en" sz="2120">
                <a:solidFill>
                  <a:srgbClr val="F3F3F3"/>
                </a:solidFill>
                <a:latin typeface="Oswald"/>
                <a:ea typeface="Oswald"/>
                <a:cs typeface="Oswald"/>
                <a:sym typeface="Oswald"/>
              </a:rPr>
              <a:t>Jay Motka</a:t>
            </a:r>
            <a:endParaRPr sz="2120">
              <a:solidFill>
                <a:srgbClr val="F3F3F3"/>
              </a:solidFill>
              <a:latin typeface="Oswald"/>
              <a:ea typeface="Oswald"/>
              <a:cs typeface="Oswald"/>
              <a:sym typeface="Oswald"/>
            </a:endParaRPr>
          </a:p>
          <a:p>
            <a:pPr indent="0" lvl="0" marL="0" rtl="0" algn="ctr">
              <a:lnSpc>
                <a:spcPct val="100000"/>
              </a:lnSpc>
              <a:spcBef>
                <a:spcPts val="0"/>
              </a:spcBef>
              <a:spcAft>
                <a:spcPts val="0"/>
              </a:spcAft>
              <a:buSzPts val="440"/>
              <a:buNone/>
            </a:pPr>
            <a:r>
              <a:rPr lang="en" sz="2120">
                <a:solidFill>
                  <a:srgbClr val="F3F3F3"/>
                </a:solidFill>
                <a:latin typeface="Oswald"/>
                <a:ea typeface="Oswald"/>
                <a:cs typeface="Oswald"/>
                <a:sym typeface="Oswald"/>
              </a:rPr>
              <a:t>Akash Satpathy</a:t>
            </a:r>
            <a:endParaRPr sz="2120">
              <a:solidFill>
                <a:srgbClr val="F3F3F3"/>
              </a:solidFill>
              <a:latin typeface="Oswald"/>
              <a:ea typeface="Oswald"/>
              <a:cs typeface="Oswald"/>
              <a:sym typeface="Oswald"/>
            </a:endParaRPr>
          </a:p>
        </p:txBody>
      </p:sp>
      <p:sp>
        <p:nvSpPr>
          <p:cNvPr id="56" name="Google Shape;56;p13"/>
          <p:cNvSpPr txBox="1"/>
          <p:nvPr/>
        </p:nvSpPr>
        <p:spPr>
          <a:xfrm>
            <a:off x="0" y="4866600"/>
            <a:ext cx="3503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FFFFFF"/>
                </a:solidFill>
                <a:latin typeface="Oswald"/>
                <a:ea typeface="Oswald"/>
                <a:cs typeface="Oswald"/>
                <a:sym typeface="Oswald"/>
              </a:rPr>
              <a:t>Image: Barnard 22 Dark Nebula in Taurus/Grand Mesa Observatory</a:t>
            </a:r>
            <a:endParaRPr sz="600">
              <a:solidFill>
                <a:srgbClr val="FFFFFF"/>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Theory</a:t>
            </a:r>
            <a:endParaRPr/>
          </a:p>
          <a:p>
            <a:pPr indent="0" lvl="0" marL="0" rtl="0" algn="l">
              <a:spcBef>
                <a:spcPts val="0"/>
              </a:spcBef>
              <a:spcAft>
                <a:spcPts val="0"/>
              </a:spcAft>
              <a:buNone/>
            </a:pPr>
            <a:r>
              <a:t/>
            </a:r>
            <a:endParaRPr/>
          </a:p>
        </p:txBody>
      </p:sp>
      <p:sp>
        <p:nvSpPr>
          <p:cNvPr id="134" name="Google Shape;134;p22"/>
          <p:cNvSpPr txBox="1"/>
          <p:nvPr>
            <p:ph idx="1" type="body"/>
          </p:nvPr>
        </p:nvSpPr>
        <p:spPr>
          <a:xfrm>
            <a:off x="311700" y="1152475"/>
            <a:ext cx="8520600" cy="80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Going from integrated temperatures to abundance ratios is a complicated exercise in radiative transfer calculation.</a:t>
            </a:r>
            <a:endParaRPr/>
          </a:p>
        </p:txBody>
      </p:sp>
      <p:pic>
        <p:nvPicPr>
          <p:cNvPr id="135" name="Google Shape;135;p22"/>
          <p:cNvPicPr preferRelativeResize="0"/>
          <p:nvPr/>
        </p:nvPicPr>
        <p:blipFill>
          <a:blip r:embed="rId3">
            <a:alphaModFix/>
          </a:blip>
          <a:stretch>
            <a:fillRect/>
          </a:stretch>
        </p:blipFill>
        <p:spPr>
          <a:xfrm>
            <a:off x="985825" y="2098675"/>
            <a:ext cx="7172325" cy="1524000"/>
          </a:xfrm>
          <a:prstGeom prst="rect">
            <a:avLst/>
          </a:prstGeom>
          <a:noFill/>
          <a:ln>
            <a:noFill/>
          </a:ln>
        </p:spPr>
      </p:pic>
      <p:sp>
        <p:nvSpPr>
          <p:cNvPr id="136" name="Google Shape;136;p22"/>
          <p:cNvSpPr txBox="1"/>
          <p:nvPr>
            <p:ph idx="1" type="body"/>
          </p:nvPr>
        </p:nvSpPr>
        <p:spPr>
          <a:xfrm>
            <a:off x="311700" y="3759475"/>
            <a:ext cx="8520600" cy="80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Mangum and Shirley arrive at the solution to the radiative transfer equation in temperature units with a negligible background. We assume optically thin.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Theory</a:t>
            </a:r>
            <a:endParaRPr/>
          </a:p>
          <a:p>
            <a:pPr indent="0" lvl="0" marL="0" rtl="0" algn="l">
              <a:spcBef>
                <a:spcPts val="0"/>
              </a:spcBef>
              <a:spcAft>
                <a:spcPts val="0"/>
              </a:spcAft>
              <a:buNone/>
            </a:pPr>
            <a:r>
              <a:t/>
            </a:r>
            <a:endParaRPr/>
          </a:p>
        </p:txBody>
      </p:sp>
      <p:sp>
        <p:nvSpPr>
          <p:cNvPr id="142" name="Google Shape;142;p23"/>
          <p:cNvSpPr txBox="1"/>
          <p:nvPr>
            <p:ph idx="1" type="body"/>
          </p:nvPr>
        </p:nvSpPr>
        <p:spPr>
          <a:xfrm>
            <a:off x="311700" y="1152475"/>
            <a:ext cx="8520600" cy="80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Difficult to motivate this now, but imagine taking the ratio of the integrated temperature of two different lines (The different isotopes)</a:t>
            </a:r>
            <a:endParaRPr/>
          </a:p>
        </p:txBody>
      </p:sp>
      <p:sp>
        <p:nvSpPr>
          <p:cNvPr id="143" name="Google Shape;143;p23"/>
          <p:cNvSpPr txBox="1"/>
          <p:nvPr>
            <p:ph idx="1" type="body"/>
          </p:nvPr>
        </p:nvSpPr>
        <p:spPr>
          <a:xfrm>
            <a:off x="311700" y="3572200"/>
            <a:ext cx="8520600" cy="80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Exponential from the previous slide was expanded in the optically thin limit, reducing it to a term linear on optical depth</a:t>
            </a:r>
            <a:endParaRPr/>
          </a:p>
        </p:txBody>
      </p:sp>
      <p:pic>
        <p:nvPicPr>
          <p:cNvPr id="144" name="Google Shape;144;p23"/>
          <p:cNvPicPr preferRelativeResize="0"/>
          <p:nvPr/>
        </p:nvPicPr>
        <p:blipFill>
          <a:blip r:embed="rId3">
            <a:alphaModFix/>
          </a:blip>
          <a:stretch>
            <a:fillRect/>
          </a:stretch>
        </p:blipFill>
        <p:spPr>
          <a:xfrm>
            <a:off x="331625" y="2133425"/>
            <a:ext cx="8480743" cy="12672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Theory</a:t>
            </a:r>
            <a:endParaRPr/>
          </a:p>
          <a:p>
            <a:pPr indent="0" lvl="0" marL="0" rtl="0" algn="l">
              <a:spcBef>
                <a:spcPts val="0"/>
              </a:spcBef>
              <a:spcAft>
                <a:spcPts val="0"/>
              </a:spcAft>
              <a:buNone/>
            </a:pPr>
            <a:r>
              <a:t/>
            </a:r>
            <a:endParaRPr/>
          </a:p>
        </p:txBody>
      </p:sp>
      <p:sp>
        <p:nvSpPr>
          <p:cNvPr id="150" name="Google Shape;150;p24"/>
          <p:cNvSpPr txBox="1"/>
          <p:nvPr>
            <p:ph idx="1" type="body"/>
          </p:nvPr>
        </p:nvSpPr>
        <p:spPr>
          <a:xfrm>
            <a:off x="311700" y="1152475"/>
            <a:ext cx="8520600" cy="80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optical depth will look like some column density times a cross section </a:t>
            </a:r>
            <a:endParaRPr/>
          </a:p>
        </p:txBody>
      </p:sp>
      <p:sp>
        <p:nvSpPr>
          <p:cNvPr id="151" name="Google Shape;151;p24"/>
          <p:cNvSpPr txBox="1"/>
          <p:nvPr>
            <p:ph idx="1" type="body"/>
          </p:nvPr>
        </p:nvSpPr>
        <p:spPr>
          <a:xfrm>
            <a:off x="311700" y="3359950"/>
            <a:ext cx="8520600" cy="80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cross sections at their respective frequencies are approximated to be the same.</a:t>
            </a:r>
            <a:endParaRPr/>
          </a:p>
        </p:txBody>
      </p:sp>
      <p:pic>
        <p:nvPicPr>
          <p:cNvPr id="152" name="Google Shape;152;p24"/>
          <p:cNvPicPr preferRelativeResize="0"/>
          <p:nvPr/>
        </p:nvPicPr>
        <p:blipFill>
          <a:blip r:embed="rId3">
            <a:alphaModFix/>
          </a:blip>
          <a:stretch>
            <a:fillRect/>
          </a:stretch>
        </p:blipFill>
        <p:spPr>
          <a:xfrm>
            <a:off x="486475" y="2096625"/>
            <a:ext cx="3695725" cy="955250"/>
          </a:xfrm>
          <a:prstGeom prst="rect">
            <a:avLst/>
          </a:prstGeom>
          <a:noFill/>
          <a:ln>
            <a:noFill/>
          </a:ln>
        </p:spPr>
      </p:pic>
      <p:pic>
        <p:nvPicPr>
          <p:cNvPr id="153" name="Google Shape;153;p24"/>
          <p:cNvPicPr preferRelativeResize="0"/>
          <p:nvPr/>
        </p:nvPicPr>
        <p:blipFill>
          <a:blip r:embed="rId4">
            <a:alphaModFix/>
          </a:blip>
          <a:stretch>
            <a:fillRect/>
          </a:stretch>
        </p:blipFill>
        <p:spPr>
          <a:xfrm>
            <a:off x="4742640" y="2096625"/>
            <a:ext cx="4089659" cy="955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Theory</a:t>
            </a:r>
            <a:endParaRPr/>
          </a:p>
          <a:p>
            <a:pPr indent="0" lvl="0" marL="0" rtl="0" algn="l">
              <a:spcBef>
                <a:spcPts val="0"/>
              </a:spcBef>
              <a:spcAft>
                <a:spcPts val="0"/>
              </a:spcAft>
              <a:buNone/>
            </a:pPr>
            <a:r>
              <a:t/>
            </a:r>
            <a:endParaRPr/>
          </a:p>
        </p:txBody>
      </p:sp>
      <p:sp>
        <p:nvSpPr>
          <p:cNvPr id="159" name="Google Shape;159;p25"/>
          <p:cNvSpPr txBox="1"/>
          <p:nvPr>
            <p:ph idx="1" type="body"/>
          </p:nvPr>
        </p:nvSpPr>
        <p:spPr>
          <a:xfrm>
            <a:off x="311700" y="1152475"/>
            <a:ext cx="8520600" cy="80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Approximating a rectangular line profile, the integral simplifies to the velocity width of our line.</a:t>
            </a:r>
            <a:endParaRPr/>
          </a:p>
        </p:txBody>
      </p:sp>
      <p:sp>
        <p:nvSpPr>
          <p:cNvPr id="160" name="Google Shape;160;p25"/>
          <p:cNvSpPr txBox="1"/>
          <p:nvPr>
            <p:ph idx="1" type="body"/>
          </p:nvPr>
        </p:nvSpPr>
        <p:spPr>
          <a:xfrm>
            <a:off x="311700" y="3647975"/>
            <a:ext cx="8520600" cy="1284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Everything on the right hand side can be measured, so we can arrive at an </a:t>
            </a:r>
            <a:r>
              <a:rPr lang="en"/>
              <a:t>abundance ratio.*</a:t>
            </a:r>
            <a:endParaRPr/>
          </a:p>
          <a:p>
            <a:pPr indent="0" lvl="0" marL="457200" rtl="0" algn="l">
              <a:spcBef>
                <a:spcPts val="1200"/>
              </a:spcBef>
              <a:spcAft>
                <a:spcPts val="1200"/>
              </a:spcAft>
              <a:buNone/>
            </a:pPr>
            <a:r>
              <a:rPr lang="en" sz="1200"/>
              <a:t>* No chemical fractionation (preferential reaction of lighter isotopes)</a:t>
            </a:r>
            <a:endParaRPr sz="1200"/>
          </a:p>
        </p:txBody>
      </p:sp>
      <p:pic>
        <p:nvPicPr>
          <p:cNvPr id="161" name="Google Shape;161;p25"/>
          <p:cNvPicPr preferRelativeResize="0"/>
          <p:nvPr/>
        </p:nvPicPr>
        <p:blipFill>
          <a:blip r:embed="rId3">
            <a:alphaModFix/>
          </a:blip>
          <a:stretch>
            <a:fillRect/>
          </a:stretch>
        </p:blipFill>
        <p:spPr>
          <a:xfrm>
            <a:off x="740725" y="2066197"/>
            <a:ext cx="4327875" cy="1389175"/>
          </a:xfrm>
          <a:prstGeom prst="rect">
            <a:avLst/>
          </a:prstGeom>
          <a:noFill/>
          <a:ln>
            <a:noFill/>
          </a:ln>
        </p:spPr>
      </p:pic>
      <p:pic>
        <p:nvPicPr>
          <p:cNvPr id="162" name="Google Shape;162;p25"/>
          <p:cNvPicPr preferRelativeResize="0"/>
          <p:nvPr/>
        </p:nvPicPr>
        <p:blipFill>
          <a:blip r:embed="rId4">
            <a:alphaModFix/>
          </a:blip>
          <a:stretch>
            <a:fillRect/>
          </a:stretch>
        </p:blipFill>
        <p:spPr>
          <a:xfrm>
            <a:off x="5438925" y="1558750"/>
            <a:ext cx="2888050" cy="2089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265500" y="51750"/>
            <a:ext cx="3837000" cy="802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800">
                <a:latin typeface="Oswald"/>
                <a:ea typeface="Oswald"/>
                <a:cs typeface="Oswald"/>
                <a:sym typeface="Oswald"/>
              </a:rPr>
              <a:t>Data Analysis</a:t>
            </a:r>
            <a:endParaRPr sz="3800">
              <a:latin typeface="Oswald"/>
              <a:ea typeface="Oswald"/>
              <a:cs typeface="Oswald"/>
              <a:sym typeface="Oswald"/>
            </a:endParaRPr>
          </a:p>
        </p:txBody>
      </p:sp>
      <p:sp>
        <p:nvSpPr>
          <p:cNvPr id="168" name="Google Shape;168;p2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169" name="Google Shape;169;p26"/>
          <p:cNvSpPr txBox="1"/>
          <p:nvPr>
            <p:ph idx="1" type="subTitle"/>
          </p:nvPr>
        </p:nvSpPr>
        <p:spPr>
          <a:xfrm>
            <a:off x="265500" y="1240375"/>
            <a:ext cx="4045200" cy="3644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Masking</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Baseline Removal</a:t>
            </a:r>
            <a:endParaRPr sz="1900"/>
          </a:p>
          <a:p>
            <a:pPr indent="0" lvl="0" marL="914400" rtl="0" algn="l">
              <a:spcBef>
                <a:spcPts val="0"/>
              </a:spcBef>
              <a:spcAft>
                <a:spcPts val="0"/>
              </a:spcAft>
              <a:buNone/>
            </a:pPr>
            <a:r>
              <a:rPr lang="en" sz="1900"/>
              <a:t>- Degree 5 Polynomial</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Averaging</a:t>
            </a:r>
            <a:endParaRPr sz="1900"/>
          </a:p>
          <a:p>
            <a:pPr indent="0" lvl="0" marL="914400" rtl="0" algn="l">
              <a:spcBef>
                <a:spcPts val="0"/>
              </a:spcBef>
              <a:spcAft>
                <a:spcPts val="0"/>
              </a:spcAft>
              <a:buNone/>
            </a:pPr>
            <a:r>
              <a:rPr lang="en" sz="1900"/>
              <a:t>- Weighted using System Temp</a:t>
            </a:r>
            <a:endParaRPr sz="1900"/>
          </a:p>
          <a:p>
            <a:pPr indent="0" lvl="0" marL="9144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Integration</a:t>
            </a:r>
            <a:endParaRPr sz="1900"/>
          </a:p>
        </p:txBody>
      </p:sp>
      <p:pic>
        <p:nvPicPr>
          <p:cNvPr id="170" name="Google Shape;170;p26"/>
          <p:cNvPicPr preferRelativeResize="0"/>
          <p:nvPr/>
        </p:nvPicPr>
        <p:blipFill>
          <a:blip r:embed="rId3">
            <a:alphaModFix/>
          </a:blip>
          <a:stretch>
            <a:fillRect/>
          </a:stretch>
        </p:blipFill>
        <p:spPr>
          <a:xfrm>
            <a:off x="4884775" y="724200"/>
            <a:ext cx="3891725" cy="369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265500" y="51750"/>
            <a:ext cx="3837000" cy="802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800">
                <a:latin typeface="Oswald"/>
                <a:ea typeface="Oswald"/>
                <a:cs typeface="Oswald"/>
                <a:sym typeface="Oswald"/>
              </a:rPr>
              <a:t>Data </a:t>
            </a:r>
            <a:r>
              <a:rPr lang="en" sz="3800">
                <a:latin typeface="Oswald"/>
                <a:ea typeface="Oswald"/>
                <a:cs typeface="Oswald"/>
                <a:sym typeface="Oswald"/>
              </a:rPr>
              <a:t>Analysis</a:t>
            </a:r>
            <a:endParaRPr sz="3800">
              <a:latin typeface="Oswald"/>
              <a:ea typeface="Oswald"/>
              <a:cs typeface="Oswald"/>
              <a:sym typeface="Oswald"/>
            </a:endParaRPr>
          </a:p>
        </p:txBody>
      </p:sp>
      <p:sp>
        <p:nvSpPr>
          <p:cNvPr id="176" name="Google Shape;176;p2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177" name="Google Shape;177;p27"/>
          <p:cNvSpPr txBox="1"/>
          <p:nvPr>
            <p:ph idx="1" type="subTitle"/>
          </p:nvPr>
        </p:nvSpPr>
        <p:spPr>
          <a:xfrm>
            <a:off x="265500" y="1240375"/>
            <a:ext cx="4045200" cy="3644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We used the CHAOS pipeline to process our scans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In doing so, we produced the following </a:t>
            </a:r>
            <a:r>
              <a:rPr lang="en" sz="1500"/>
              <a:t>integrated</a:t>
            </a:r>
            <a:r>
              <a:rPr lang="en" sz="1500"/>
              <a:t> antenna temperatures for each line of the CO species we observed</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These values were then used to directly calculate the ratios 12C/13C, 16O/17O, and 16O/18O</a:t>
            </a:r>
            <a:endParaRPr sz="1500"/>
          </a:p>
          <a:p>
            <a:pPr indent="0" lvl="0" marL="457200" rtl="0" algn="l">
              <a:spcBef>
                <a:spcPts val="0"/>
              </a:spcBef>
              <a:spcAft>
                <a:spcPts val="0"/>
              </a:spcAft>
              <a:buNone/>
            </a:pPr>
            <a:r>
              <a:t/>
            </a:r>
            <a:endParaRPr sz="1400"/>
          </a:p>
        </p:txBody>
      </p:sp>
      <p:pic>
        <p:nvPicPr>
          <p:cNvPr id="178" name="Google Shape;178;p27"/>
          <p:cNvPicPr preferRelativeResize="0"/>
          <p:nvPr/>
        </p:nvPicPr>
        <p:blipFill>
          <a:blip r:embed="rId3">
            <a:alphaModFix/>
          </a:blip>
          <a:stretch>
            <a:fillRect/>
          </a:stretch>
        </p:blipFill>
        <p:spPr>
          <a:xfrm>
            <a:off x="4884775" y="724200"/>
            <a:ext cx="3891725" cy="3695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265500" y="51750"/>
            <a:ext cx="3837000" cy="802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800">
                <a:latin typeface="Oswald"/>
                <a:ea typeface="Oswald"/>
                <a:cs typeface="Oswald"/>
                <a:sym typeface="Oswald"/>
              </a:rPr>
              <a:t>Results</a:t>
            </a:r>
            <a:endParaRPr sz="3800">
              <a:latin typeface="Oswald"/>
              <a:ea typeface="Oswald"/>
              <a:cs typeface="Oswald"/>
              <a:sym typeface="Oswald"/>
            </a:endParaRPr>
          </a:p>
        </p:txBody>
      </p:sp>
      <p:sp>
        <p:nvSpPr>
          <p:cNvPr id="184" name="Google Shape;184;p28"/>
          <p:cNvSpPr txBox="1"/>
          <p:nvPr>
            <p:ph idx="2" type="body"/>
          </p:nvPr>
        </p:nvSpPr>
        <p:spPr>
          <a:xfrm>
            <a:off x="4939500" y="1618525"/>
            <a:ext cx="3837000" cy="17760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185" name="Google Shape;185;p28"/>
          <p:cNvSpPr txBox="1"/>
          <p:nvPr>
            <p:ph idx="1" type="subTitle"/>
          </p:nvPr>
        </p:nvSpPr>
        <p:spPr>
          <a:xfrm>
            <a:off x="265500" y="853950"/>
            <a:ext cx="4045200" cy="364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For calculation, we utilized our working equation derived in the theory section</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We made sure to use the combination of isotopologues that minimized the standard deviation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In doing so, we ended up not combining CO species with </a:t>
            </a:r>
            <a:r>
              <a:rPr baseline="30000" lang="en" sz="1800"/>
              <a:t>12</a:t>
            </a:r>
            <a:r>
              <a:rPr lang="en" sz="1800"/>
              <a:t>C to find our Oxygen ratios, nor did we use </a:t>
            </a:r>
            <a:r>
              <a:rPr baseline="30000" lang="en" sz="1800"/>
              <a:t>12</a:t>
            </a:r>
            <a:r>
              <a:rPr lang="en" sz="1800"/>
              <a:t>C</a:t>
            </a:r>
            <a:r>
              <a:rPr baseline="30000" lang="en" sz="1800"/>
              <a:t>16</a:t>
            </a:r>
            <a:r>
              <a:rPr lang="en" sz="1800"/>
              <a:t>0 for any calculation because it was not assumed to be optically thin</a:t>
            </a:r>
            <a:endParaRPr sz="1800"/>
          </a:p>
          <a:p>
            <a:pPr indent="0" lvl="0" marL="0" rtl="0" algn="l">
              <a:spcBef>
                <a:spcPts val="0"/>
              </a:spcBef>
              <a:spcAft>
                <a:spcPts val="0"/>
              </a:spcAft>
              <a:buNone/>
            </a:pPr>
            <a:r>
              <a:t/>
            </a:r>
            <a:endParaRPr sz="1400"/>
          </a:p>
        </p:txBody>
      </p:sp>
      <p:pic>
        <p:nvPicPr>
          <p:cNvPr id="186" name="Google Shape;186;p28"/>
          <p:cNvPicPr preferRelativeResize="0"/>
          <p:nvPr/>
        </p:nvPicPr>
        <p:blipFill>
          <a:blip r:embed="rId3">
            <a:alphaModFix/>
          </a:blip>
          <a:stretch>
            <a:fillRect/>
          </a:stretch>
        </p:blipFill>
        <p:spPr>
          <a:xfrm>
            <a:off x="4939500" y="1618525"/>
            <a:ext cx="3837000" cy="177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11700" y="269075"/>
            <a:ext cx="3796800" cy="748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800">
                <a:latin typeface="Oswald"/>
                <a:ea typeface="Oswald"/>
                <a:cs typeface="Oswald"/>
                <a:sym typeface="Oswald"/>
              </a:rPr>
              <a:t>Results</a:t>
            </a:r>
            <a:endParaRPr sz="3800">
              <a:latin typeface="Oswald"/>
              <a:ea typeface="Oswald"/>
              <a:cs typeface="Oswald"/>
              <a:sym typeface="Oswald"/>
            </a:endParaRPr>
          </a:p>
          <a:p>
            <a:pPr indent="0" lvl="0" marL="0" rtl="0" algn="l">
              <a:spcBef>
                <a:spcPts val="0"/>
              </a:spcBef>
              <a:spcAft>
                <a:spcPts val="0"/>
              </a:spcAft>
              <a:buNone/>
            </a:pPr>
            <a:r>
              <a:t/>
            </a:r>
            <a:endParaRPr/>
          </a:p>
        </p:txBody>
      </p:sp>
      <p:sp>
        <p:nvSpPr>
          <p:cNvPr id="192" name="Google Shape;192;p29"/>
          <p:cNvSpPr txBox="1"/>
          <p:nvPr>
            <p:ph idx="1" type="body"/>
          </p:nvPr>
        </p:nvSpPr>
        <p:spPr>
          <a:xfrm>
            <a:off x="311700" y="1152475"/>
            <a:ext cx="5866800" cy="64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compared our ratios to known values in the local ISM (Langer &amp; Penzias 1993). </a:t>
            </a:r>
            <a:endParaRPr/>
          </a:p>
        </p:txBody>
      </p:sp>
      <p:pic>
        <p:nvPicPr>
          <p:cNvPr id="193" name="Google Shape;193;p29"/>
          <p:cNvPicPr preferRelativeResize="0"/>
          <p:nvPr/>
        </p:nvPicPr>
        <p:blipFill>
          <a:blip r:embed="rId3">
            <a:alphaModFix/>
          </a:blip>
          <a:stretch>
            <a:fillRect/>
          </a:stretch>
        </p:blipFill>
        <p:spPr>
          <a:xfrm>
            <a:off x="6366200" y="95100"/>
            <a:ext cx="2777800" cy="1550400"/>
          </a:xfrm>
          <a:prstGeom prst="rect">
            <a:avLst/>
          </a:prstGeom>
          <a:noFill/>
          <a:ln>
            <a:noFill/>
          </a:ln>
        </p:spPr>
      </p:pic>
      <p:sp>
        <p:nvSpPr>
          <p:cNvPr id="194" name="Google Shape;194;p29"/>
          <p:cNvSpPr txBox="1"/>
          <p:nvPr>
            <p:ph idx="1" type="body"/>
          </p:nvPr>
        </p:nvSpPr>
        <p:spPr>
          <a:xfrm>
            <a:off x="311700" y="1799575"/>
            <a:ext cx="8443500" cy="316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also compared our</a:t>
            </a:r>
            <a:r>
              <a:rPr lang="en"/>
              <a:t> </a:t>
            </a:r>
            <a:r>
              <a:rPr baseline="30000" lang="en"/>
              <a:t>12</a:t>
            </a:r>
            <a:r>
              <a:rPr lang="en"/>
              <a:t>C/</a:t>
            </a:r>
            <a:r>
              <a:rPr baseline="30000" lang="en"/>
              <a:t>13</a:t>
            </a:r>
            <a:r>
              <a:rPr lang="en"/>
              <a:t>C ratio to one already observed in L1521E which was </a:t>
            </a:r>
            <a:r>
              <a:rPr baseline="30000" lang="en"/>
              <a:t>12</a:t>
            </a:r>
            <a:r>
              <a:rPr lang="en"/>
              <a:t>C/</a:t>
            </a:r>
            <a:r>
              <a:rPr baseline="30000" lang="en"/>
              <a:t>13</a:t>
            </a:r>
            <a:r>
              <a:rPr lang="en"/>
              <a:t>C = 58.8 ± 3.7 (Ikeda et al. 2002).</a:t>
            </a:r>
            <a:endParaRPr/>
          </a:p>
          <a:p>
            <a:pPr indent="-342900" lvl="0" marL="457200" rtl="0" algn="l">
              <a:spcBef>
                <a:spcPts val="0"/>
              </a:spcBef>
              <a:spcAft>
                <a:spcPts val="0"/>
              </a:spcAft>
              <a:buSzPts val="1800"/>
              <a:buChar char="●"/>
            </a:pPr>
            <a:r>
              <a:rPr lang="en"/>
              <a:t>Our values were in the expected range for the ISM.</a:t>
            </a:r>
            <a:endParaRPr/>
          </a:p>
          <a:p>
            <a:pPr indent="-342900" lvl="0" marL="457200" rtl="0" algn="l">
              <a:spcBef>
                <a:spcPts val="0"/>
              </a:spcBef>
              <a:spcAft>
                <a:spcPts val="0"/>
              </a:spcAft>
              <a:buSzPts val="1800"/>
              <a:buChar char="●"/>
            </a:pPr>
            <a:r>
              <a:rPr lang="en"/>
              <a:t>Our measured value of </a:t>
            </a:r>
            <a:r>
              <a:rPr baseline="30000" lang="en"/>
              <a:t>12</a:t>
            </a:r>
            <a:r>
              <a:rPr lang="en"/>
              <a:t>C/</a:t>
            </a:r>
            <a:r>
              <a:rPr baseline="30000" lang="en"/>
              <a:t>13</a:t>
            </a:r>
            <a:r>
              <a:rPr lang="en"/>
              <a:t>C is lesser than the observed value in Ikeda et al. (2002) by about 31%. </a:t>
            </a:r>
            <a:endParaRPr/>
          </a:p>
          <a:p>
            <a:pPr indent="-342900" lvl="0" marL="457200" rtl="0" algn="l">
              <a:spcBef>
                <a:spcPts val="0"/>
              </a:spcBef>
              <a:spcAft>
                <a:spcPts val="0"/>
              </a:spcAft>
              <a:buSzPts val="1800"/>
              <a:buChar char="●"/>
            </a:pPr>
            <a:r>
              <a:rPr lang="en"/>
              <a:t>Might be due to poor SNR (about 5.1) of  </a:t>
            </a:r>
            <a:r>
              <a:rPr baseline="30000" lang="en"/>
              <a:t>13</a:t>
            </a:r>
            <a:r>
              <a:rPr lang="en"/>
              <a:t>C</a:t>
            </a:r>
            <a:r>
              <a:rPr baseline="30000" lang="en"/>
              <a:t>18</a:t>
            </a:r>
            <a:r>
              <a:rPr lang="en"/>
              <a:t>O line and along with very generous theoretical assumptions.</a:t>
            </a:r>
            <a:endParaRPr/>
          </a:p>
          <a:p>
            <a:pPr indent="-342900" lvl="0" marL="457200" rtl="0" algn="l">
              <a:spcBef>
                <a:spcPts val="0"/>
              </a:spcBef>
              <a:spcAft>
                <a:spcPts val="0"/>
              </a:spcAft>
              <a:buSzPts val="1800"/>
              <a:buChar char="●"/>
            </a:pPr>
            <a:r>
              <a:rPr lang="en"/>
              <a:t>Very large error in the measurement of  </a:t>
            </a:r>
            <a:r>
              <a:rPr baseline="30000" lang="en"/>
              <a:t>16</a:t>
            </a:r>
            <a:r>
              <a:rPr lang="en"/>
              <a:t>O/</a:t>
            </a:r>
            <a:r>
              <a:rPr baseline="30000" lang="en"/>
              <a:t>17</a:t>
            </a:r>
            <a:r>
              <a:rPr lang="en"/>
              <a:t>O is due to extremely poor SNR of 1.9 for </a:t>
            </a:r>
            <a:r>
              <a:rPr baseline="30000" lang="en"/>
              <a:t>13</a:t>
            </a:r>
            <a:r>
              <a:rPr lang="en"/>
              <a:t>C</a:t>
            </a:r>
            <a:r>
              <a:rPr baseline="30000" lang="en"/>
              <a:t>17</a:t>
            </a:r>
            <a:r>
              <a:rPr lang="en"/>
              <a:t>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Conclusion and Discussion</a:t>
            </a:r>
            <a:endParaRPr>
              <a:latin typeface="Oswald"/>
              <a:ea typeface="Oswald"/>
              <a:cs typeface="Oswald"/>
              <a:sym typeface="Oswald"/>
            </a:endParaRPr>
          </a:p>
        </p:txBody>
      </p:sp>
      <p:sp>
        <p:nvSpPr>
          <p:cNvPr id="200" name="Google Shape;20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While our calculated values were within the expected range, there were </a:t>
            </a:r>
            <a:r>
              <a:rPr lang="en"/>
              <a:t>deviations</a:t>
            </a:r>
            <a:r>
              <a:rPr lang="en"/>
              <a:t> that were not </a:t>
            </a:r>
            <a:r>
              <a:rPr lang="en"/>
              <a:t>insignificant</a:t>
            </a:r>
            <a:r>
              <a:rPr lang="en"/>
              <a:t> by any means.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This relative error can be attributed to a number of factors:</a:t>
            </a:r>
            <a:endParaRPr/>
          </a:p>
          <a:p>
            <a:pPr indent="-317500" lvl="1" marL="914400" rtl="0" algn="l">
              <a:spcBef>
                <a:spcPts val="0"/>
              </a:spcBef>
              <a:spcAft>
                <a:spcPts val="0"/>
              </a:spcAft>
              <a:buSzPts val="1400"/>
              <a:buChar char="○"/>
            </a:pPr>
            <a:r>
              <a:rPr lang="en"/>
              <a:t>Our many </a:t>
            </a:r>
            <a:r>
              <a:rPr lang="en"/>
              <a:t>theoretical assumptions</a:t>
            </a:r>
            <a:endParaRPr/>
          </a:p>
          <a:p>
            <a:pPr indent="-317500" lvl="1" marL="914400" rtl="0" algn="l">
              <a:spcBef>
                <a:spcPts val="0"/>
              </a:spcBef>
              <a:spcAft>
                <a:spcPts val="0"/>
              </a:spcAft>
              <a:buSzPts val="1400"/>
              <a:buChar char="○"/>
            </a:pPr>
            <a:r>
              <a:rPr lang="en"/>
              <a:t>Limited time</a:t>
            </a:r>
            <a:endParaRPr/>
          </a:p>
          <a:p>
            <a:pPr indent="-317500" lvl="1" marL="914400" rtl="0" algn="l">
              <a:spcBef>
                <a:spcPts val="0"/>
              </a:spcBef>
              <a:spcAft>
                <a:spcPts val="0"/>
              </a:spcAft>
              <a:buSzPts val="1400"/>
              <a:buChar char="○"/>
            </a:pPr>
            <a:r>
              <a:rPr lang="en"/>
              <a:t>Limitations of the SMT 1.3mm receiver at frequencies near 200 GHz</a:t>
            </a:r>
            <a:endParaRPr/>
          </a:p>
          <a:p>
            <a:pPr indent="-317500" lvl="1" marL="914400" rtl="0" algn="l">
              <a:spcBef>
                <a:spcPts val="0"/>
              </a:spcBef>
              <a:spcAft>
                <a:spcPts val="0"/>
              </a:spcAft>
              <a:buSzPts val="1400"/>
              <a:buChar char="○"/>
            </a:pPr>
            <a:r>
              <a:rPr lang="en"/>
              <a:t>Poor SNR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Prospects</a:t>
            </a:r>
            <a:endParaRPr/>
          </a:p>
        </p:txBody>
      </p:sp>
      <p:sp>
        <p:nvSpPr>
          <p:cNvPr id="206" name="Google Shape;20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More precise data is needed the most.</a:t>
            </a:r>
            <a:endParaRPr/>
          </a:p>
          <a:p>
            <a:pPr indent="-342900" lvl="0" marL="457200" rtl="0" algn="l">
              <a:spcBef>
                <a:spcPts val="0"/>
              </a:spcBef>
              <a:spcAft>
                <a:spcPts val="0"/>
              </a:spcAft>
              <a:buSzPts val="1800"/>
              <a:buChar char="●"/>
            </a:pPr>
            <a:r>
              <a:rPr lang="en"/>
              <a:t>Thus, more integration time would give us precise measurements.</a:t>
            </a:r>
            <a:endParaRPr/>
          </a:p>
          <a:p>
            <a:pPr indent="-342900" lvl="0" marL="457200" rtl="0" algn="l">
              <a:spcBef>
                <a:spcPts val="0"/>
              </a:spcBef>
              <a:spcAft>
                <a:spcPts val="0"/>
              </a:spcAft>
              <a:buSzPts val="1800"/>
              <a:buChar char="●"/>
            </a:pPr>
            <a:r>
              <a:rPr lang="en"/>
              <a:t>Rectangular line profile that we took in the theoretical calculations can be further modified to fit the Gaussian velocity profile.</a:t>
            </a:r>
            <a:endParaRPr/>
          </a:p>
          <a:p>
            <a:pPr indent="-342900" lvl="0" marL="457200" rtl="0" algn="l">
              <a:spcBef>
                <a:spcPts val="0"/>
              </a:spcBef>
              <a:spcAft>
                <a:spcPts val="0"/>
              </a:spcAft>
              <a:buSzPts val="1800"/>
              <a:buChar char="●"/>
            </a:pPr>
            <a:r>
              <a:rPr lang="en"/>
              <a:t>CHAOS is being actively developed, and doesn’t have all needed features implemented yet. We believe line profile fitting would be incredibly useful to either implement into CHAOS or pair with CHAOS.</a:t>
            </a:r>
            <a:endParaRPr/>
          </a:p>
          <a:p>
            <a:pPr indent="-342900" lvl="0" marL="457200" rtl="0" algn="l">
              <a:spcBef>
                <a:spcPts val="0"/>
              </a:spcBef>
              <a:spcAft>
                <a:spcPts val="0"/>
              </a:spcAft>
              <a:buSzPts val="1800"/>
              <a:buChar char="●"/>
            </a:pPr>
            <a:r>
              <a:rPr lang="en"/>
              <a:t>Weighted temperature integrations to better standardize a reference column density.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Scientific Motivation</a:t>
            </a:r>
            <a:endParaRPr>
              <a:latin typeface="Oswald"/>
              <a:ea typeface="Oswald"/>
              <a:cs typeface="Oswald"/>
              <a:sym typeface="Oswald"/>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Isotopic abundance ratios gives information about galactic chemical structure and evolution in addition to planet formation and the synthesis of heavy elements.</a:t>
            </a:r>
            <a:endParaRPr/>
          </a:p>
          <a:p>
            <a:pPr indent="-342900" lvl="0" marL="457200" rtl="0" algn="l">
              <a:spcBef>
                <a:spcPts val="0"/>
              </a:spcBef>
              <a:spcAft>
                <a:spcPts val="0"/>
              </a:spcAft>
              <a:buSzPts val="1800"/>
              <a:buChar char="●"/>
            </a:pPr>
            <a:r>
              <a:rPr lang="en"/>
              <a:t>C and O are created during stellar nucleosynthesis.</a:t>
            </a:r>
            <a:endParaRPr/>
          </a:p>
          <a:p>
            <a:pPr indent="-342900" lvl="0" marL="457200" rtl="0" algn="l">
              <a:spcBef>
                <a:spcPts val="0"/>
              </a:spcBef>
              <a:spcAft>
                <a:spcPts val="0"/>
              </a:spcAft>
              <a:buSzPts val="1800"/>
              <a:buChar char="●"/>
            </a:pPr>
            <a:r>
              <a:rPr lang="en"/>
              <a:t>Thus, </a:t>
            </a:r>
            <a:r>
              <a:rPr lang="en"/>
              <a:t>their</a:t>
            </a:r>
            <a:r>
              <a:rPr lang="en"/>
              <a:t> isotopic ratio gives information on star formation (Langer &amp; Penzias 1993).</a:t>
            </a:r>
            <a:endParaRPr/>
          </a:p>
          <a:p>
            <a:pPr indent="-342900" lvl="0" marL="457200" rtl="0" algn="l">
              <a:spcBef>
                <a:spcPts val="0"/>
              </a:spcBef>
              <a:spcAft>
                <a:spcPts val="0"/>
              </a:spcAft>
              <a:buSzPts val="1800"/>
              <a:buChar char="●"/>
            </a:pPr>
            <a:r>
              <a:rPr lang="en"/>
              <a:t>It is </a:t>
            </a:r>
            <a:r>
              <a:rPr lang="en"/>
              <a:t>interesting</a:t>
            </a:r>
            <a:r>
              <a:rPr lang="en"/>
              <a:t> to look at carbon and </a:t>
            </a:r>
            <a:r>
              <a:rPr lang="en"/>
              <a:t>oxygen</a:t>
            </a:r>
            <a:r>
              <a:rPr lang="en"/>
              <a:t> based molecules like CO and its isotopic species.</a:t>
            </a:r>
            <a:endParaRPr/>
          </a:p>
          <a:p>
            <a:pPr indent="-342900" lvl="0" marL="457200" rtl="0" algn="l">
              <a:spcBef>
                <a:spcPts val="0"/>
              </a:spcBef>
              <a:spcAft>
                <a:spcPts val="0"/>
              </a:spcAft>
              <a:buSzPts val="1800"/>
              <a:buChar char="●"/>
            </a:pPr>
            <a:r>
              <a:rPr lang="en"/>
              <a:t>Gravitationally bound, starless (dark) pre-stellar cores gives us information about initial conditions of star formation.</a:t>
            </a: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12" name="Google Shape;21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Ikeda M., Hirota T., Yamamoto S., 2002, ApJ, 575, 250</a:t>
            </a:r>
            <a:endParaRPr/>
          </a:p>
          <a:p>
            <a:pPr indent="0" lvl="0" marL="0" rtl="0" algn="l">
              <a:spcBef>
                <a:spcPts val="1200"/>
              </a:spcBef>
              <a:spcAft>
                <a:spcPts val="0"/>
              </a:spcAft>
              <a:buNone/>
            </a:pPr>
            <a:r>
              <a:rPr lang="en"/>
              <a:t>Langer W. D., Penzias A. A., 1993, ApJ, 408, 539</a:t>
            </a:r>
            <a:endParaRPr/>
          </a:p>
          <a:p>
            <a:pPr indent="0" lvl="0" marL="0" rtl="0" algn="l">
              <a:spcBef>
                <a:spcPts val="1200"/>
              </a:spcBef>
              <a:spcAft>
                <a:spcPts val="0"/>
              </a:spcAft>
              <a:buNone/>
            </a:pPr>
            <a:r>
              <a:rPr lang="en"/>
              <a:t>Mangum J. G., Shirley Y. L., 2015, PASP, 127, 266</a:t>
            </a:r>
            <a:endParaRPr/>
          </a:p>
          <a:p>
            <a:pPr indent="-457200" lvl="0" marL="457200" rtl="0" algn="l">
              <a:spcBef>
                <a:spcPts val="1200"/>
              </a:spcBef>
              <a:spcAft>
                <a:spcPts val="0"/>
              </a:spcAft>
              <a:buNone/>
            </a:pPr>
            <a:r>
              <a:rPr lang="en"/>
              <a:t>Nagy Z., Spezzano S., Caselli P., Vasyunin A., Tafalla M., Biz-zocchi L., Prudenzano D., Redaelli E., 2019, A&amp;A, 630, A136</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Scientific Motivation and Goals</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Lynds 1521E shows low chemical depletion of star material tracers.</a:t>
            </a:r>
            <a:endParaRPr/>
          </a:p>
          <a:p>
            <a:pPr indent="-342900" lvl="0" marL="457200" rtl="0" algn="l">
              <a:spcBef>
                <a:spcPts val="0"/>
              </a:spcBef>
              <a:spcAft>
                <a:spcPts val="0"/>
              </a:spcAft>
              <a:buSzPts val="1800"/>
              <a:buChar char="●"/>
            </a:pPr>
            <a:r>
              <a:rPr lang="en"/>
              <a:t>Thus, it is still in the very early stages of star formation (Nagy et al. 2019).</a:t>
            </a:r>
            <a:endParaRPr/>
          </a:p>
          <a:p>
            <a:pPr indent="-342900" lvl="0" marL="457200" rtl="0" algn="l">
              <a:spcBef>
                <a:spcPts val="0"/>
              </a:spcBef>
              <a:spcAft>
                <a:spcPts val="0"/>
              </a:spcAft>
              <a:buSzPts val="1800"/>
              <a:buChar char="●"/>
            </a:pPr>
            <a:r>
              <a:rPr lang="en"/>
              <a:t>Frequencies of (2-1) rotational transitions of CO and its isotopes are not far apart.</a:t>
            </a:r>
            <a:endParaRPr/>
          </a:p>
          <a:p>
            <a:pPr indent="-342900" lvl="0" marL="457200" rtl="0" algn="l">
              <a:spcBef>
                <a:spcPts val="0"/>
              </a:spcBef>
              <a:spcAft>
                <a:spcPts val="0"/>
              </a:spcAft>
              <a:buSzPts val="1800"/>
              <a:buChar char="●"/>
            </a:pPr>
            <a:r>
              <a:rPr lang="en"/>
              <a:t>Pairs of these lines can be observed simultaneously! (It’s </a:t>
            </a:r>
            <a:r>
              <a:rPr lang="en"/>
              <a:t>convenient.</a:t>
            </a:r>
            <a:r>
              <a:rPr lang="en"/>
              <a:t>)</a:t>
            </a:r>
            <a:endParaRPr/>
          </a:p>
          <a:p>
            <a:pPr indent="-342900" lvl="0" marL="457200" rtl="0" algn="l">
              <a:spcBef>
                <a:spcPts val="0"/>
              </a:spcBef>
              <a:spcAft>
                <a:spcPts val="0"/>
              </a:spcAft>
              <a:buSzPts val="1800"/>
              <a:buChar char="●"/>
            </a:pPr>
            <a:r>
              <a:rPr lang="en"/>
              <a:t>Thus, we present to look at (2-1) transition lines of CO and its isotopes from L1521E, situated in Taurus. </a:t>
            </a:r>
            <a:endParaRPr/>
          </a:p>
          <a:p>
            <a:pPr indent="0" lvl="0" marL="457200" rtl="0" algn="l">
              <a:spcBef>
                <a:spcPts val="1200"/>
              </a:spcBef>
              <a:spcAft>
                <a:spcPts val="0"/>
              </a:spcAft>
              <a:buNone/>
            </a:pPr>
            <a:r>
              <a:t/>
            </a:r>
            <a:endParaRPr/>
          </a:p>
          <a:p>
            <a:pPr indent="-355600" lvl="0" marL="457200" rtl="0" algn="l">
              <a:spcBef>
                <a:spcPts val="1200"/>
              </a:spcBef>
              <a:spcAft>
                <a:spcPts val="0"/>
              </a:spcAft>
              <a:buSzPts val="2000"/>
              <a:buChar char="●"/>
            </a:pPr>
            <a:r>
              <a:rPr lang="en" sz="2000"/>
              <a:t>Goal: To calculate isotopic abundance ratios of C and O.</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mt="40000"/>
          </a:blip>
          <a:stretch>
            <a:fillRect/>
          </a:stretch>
        </p:blipFill>
        <p:spPr>
          <a:xfrm>
            <a:off x="0" y="0"/>
            <a:ext cx="9144003" cy="5143499"/>
          </a:xfrm>
          <a:prstGeom prst="rect">
            <a:avLst/>
          </a:prstGeom>
          <a:noFill/>
          <a:ln>
            <a:noFill/>
          </a:ln>
        </p:spPr>
      </p:pic>
      <p:sp>
        <p:nvSpPr>
          <p:cNvPr id="74" name="Google Shape;74;p16"/>
          <p:cNvSpPr txBox="1"/>
          <p:nvPr>
            <p:ph type="title"/>
          </p:nvPr>
        </p:nvSpPr>
        <p:spPr>
          <a:xfrm>
            <a:off x="311700" y="205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Observations</a:t>
            </a:r>
            <a:endParaRPr>
              <a:latin typeface="Oswald"/>
              <a:ea typeface="Oswald"/>
              <a:cs typeface="Oswald"/>
              <a:sym typeface="Oswald"/>
            </a:endParaRPr>
          </a:p>
        </p:txBody>
      </p:sp>
      <p:sp>
        <p:nvSpPr>
          <p:cNvPr id="75" name="Google Shape;75;p16"/>
          <p:cNvSpPr txBox="1"/>
          <p:nvPr>
            <p:ph idx="1" type="body"/>
          </p:nvPr>
        </p:nvSpPr>
        <p:spPr>
          <a:xfrm>
            <a:off x="214700" y="929925"/>
            <a:ext cx="3340500" cy="18234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chemeClr val="dk1"/>
              </a:buClr>
              <a:buSzPts val="1200"/>
              <a:buFont typeface="Gill Sans"/>
              <a:buChar char="●"/>
            </a:pPr>
            <a:r>
              <a:rPr lang="en" sz="1200">
                <a:solidFill>
                  <a:schemeClr val="dk1"/>
                </a:solidFill>
                <a:latin typeface="Gill Sans"/>
                <a:ea typeface="Gill Sans"/>
                <a:cs typeface="Gill Sans"/>
                <a:sym typeface="Gill Sans"/>
              </a:rPr>
              <a:t>The SMT 1.3 mm Receiver was used for observations:</a:t>
            </a:r>
            <a:endParaRPr sz="1200">
              <a:solidFill>
                <a:schemeClr val="dk1"/>
              </a:solidFill>
              <a:latin typeface="Gill Sans"/>
              <a:ea typeface="Gill Sans"/>
              <a:cs typeface="Gill Sans"/>
              <a:sym typeface="Gill Sans"/>
            </a:endParaRPr>
          </a:p>
          <a:p>
            <a:pPr indent="-285750" lvl="1" marL="914400" rtl="0" algn="l">
              <a:lnSpc>
                <a:spcPct val="115000"/>
              </a:lnSpc>
              <a:spcBef>
                <a:spcPts val="0"/>
              </a:spcBef>
              <a:spcAft>
                <a:spcPts val="0"/>
              </a:spcAft>
              <a:buClr>
                <a:schemeClr val="dk1"/>
              </a:buClr>
              <a:buSzPts val="900"/>
              <a:buFont typeface="Gill Sans"/>
              <a:buChar char="○"/>
            </a:pPr>
            <a:r>
              <a:rPr lang="en" sz="900">
                <a:solidFill>
                  <a:schemeClr val="dk1"/>
                </a:solidFill>
                <a:latin typeface="Gill Sans"/>
                <a:ea typeface="Gill Sans"/>
                <a:cs typeface="Gill Sans"/>
                <a:sym typeface="Gill Sans"/>
              </a:rPr>
              <a:t>ALMA Band 6 (205 – 280 GHz)</a:t>
            </a:r>
            <a:endParaRPr sz="900">
              <a:solidFill>
                <a:schemeClr val="dk1"/>
              </a:solidFill>
              <a:latin typeface="Gill Sans"/>
              <a:ea typeface="Gill Sans"/>
              <a:cs typeface="Gill Sans"/>
              <a:sym typeface="Gill Sans"/>
            </a:endParaRPr>
          </a:p>
          <a:p>
            <a:pPr indent="-285750" lvl="1" marL="914400" rtl="0" algn="l">
              <a:lnSpc>
                <a:spcPct val="115000"/>
              </a:lnSpc>
              <a:spcBef>
                <a:spcPts val="0"/>
              </a:spcBef>
              <a:spcAft>
                <a:spcPts val="0"/>
              </a:spcAft>
              <a:buClr>
                <a:schemeClr val="dk1"/>
              </a:buClr>
              <a:buSzPts val="900"/>
              <a:buFont typeface="Gill Sans"/>
              <a:buChar char="○"/>
            </a:pPr>
            <a:r>
              <a:rPr lang="en" sz="900">
                <a:solidFill>
                  <a:schemeClr val="dk1"/>
                </a:solidFill>
                <a:latin typeface="Gill Sans"/>
                <a:ea typeface="Gill Sans"/>
                <a:cs typeface="Gill Sans"/>
                <a:sym typeface="Gill Sans"/>
              </a:rPr>
              <a:t>Dual polarization, SBS</a:t>
            </a:r>
            <a:endParaRPr sz="900">
              <a:solidFill>
                <a:schemeClr val="dk1"/>
              </a:solidFill>
              <a:latin typeface="Gill Sans"/>
              <a:ea typeface="Gill Sans"/>
              <a:cs typeface="Gill Sans"/>
              <a:sym typeface="Gill Sans"/>
            </a:endParaRPr>
          </a:p>
          <a:p>
            <a:pPr indent="-304800" lvl="1" marL="914400" rtl="0" algn="l">
              <a:lnSpc>
                <a:spcPct val="115000"/>
              </a:lnSpc>
              <a:spcBef>
                <a:spcPts val="0"/>
              </a:spcBef>
              <a:spcAft>
                <a:spcPts val="0"/>
              </a:spcAft>
              <a:buClr>
                <a:schemeClr val="dk1"/>
              </a:buClr>
              <a:buSzPts val="1200"/>
              <a:buFont typeface="Gill Sans"/>
              <a:buChar char="○"/>
            </a:pPr>
            <a:r>
              <a:rPr lang="en" sz="900">
                <a:solidFill>
                  <a:schemeClr val="dk1"/>
                </a:solidFill>
                <a:latin typeface="Gill Sans"/>
                <a:ea typeface="Gill Sans"/>
                <a:cs typeface="Gill Sans"/>
                <a:sym typeface="Gill Sans"/>
              </a:rPr>
              <a:t>Typical T</a:t>
            </a:r>
            <a:r>
              <a:rPr lang="en" sz="600">
                <a:solidFill>
                  <a:schemeClr val="dk1"/>
                </a:solidFill>
                <a:latin typeface="Gill Sans"/>
                <a:ea typeface="Gill Sans"/>
                <a:cs typeface="Gill Sans"/>
                <a:sym typeface="Gill Sans"/>
              </a:rPr>
              <a:t>sys@230GHz</a:t>
            </a:r>
            <a:r>
              <a:rPr lang="en" sz="900">
                <a:solidFill>
                  <a:schemeClr val="dk1"/>
                </a:solidFill>
                <a:latin typeface="Gill Sans"/>
                <a:ea typeface="Gill Sans"/>
                <a:cs typeface="Gill Sans"/>
                <a:sym typeface="Gill Sans"/>
              </a:rPr>
              <a:t> = 200-275 K</a:t>
            </a:r>
            <a:endParaRPr sz="900">
              <a:solidFill>
                <a:schemeClr val="dk1"/>
              </a:solidFill>
              <a:latin typeface="Gill Sans"/>
              <a:ea typeface="Gill Sans"/>
              <a:cs typeface="Gill Sans"/>
              <a:sym typeface="Gill Sans"/>
            </a:endParaRPr>
          </a:p>
          <a:p>
            <a:pPr indent="-304800" lvl="1" marL="914400" rtl="0" algn="l">
              <a:lnSpc>
                <a:spcPct val="115000"/>
              </a:lnSpc>
              <a:spcBef>
                <a:spcPts val="0"/>
              </a:spcBef>
              <a:spcAft>
                <a:spcPts val="0"/>
              </a:spcAft>
              <a:buClr>
                <a:schemeClr val="dk1"/>
              </a:buClr>
              <a:buSzPts val="1200"/>
              <a:buFont typeface="Gill Sans"/>
              <a:buChar char="○"/>
            </a:pPr>
            <a:r>
              <a:rPr lang="en" sz="900">
                <a:solidFill>
                  <a:schemeClr val="dk1"/>
                </a:solidFill>
                <a:latin typeface="Gill Sans"/>
                <a:ea typeface="Gill Sans"/>
                <a:cs typeface="Gill Sans"/>
                <a:sym typeface="Gill Sans"/>
              </a:rPr>
              <a:t>Best T</a:t>
            </a:r>
            <a:r>
              <a:rPr lang="en" sz="600">
                <a:solidFill>
                  <a:schemeClr val="dk1"/>
                </a:solidFill>
                <a:latin typeface="Gill Sans"/>
                <a:ea typeface="Gill Sans"/>
                <a:cs typeface="Gill Sans"/>
                <a:sym typeface="Gill Sans"/>
              </a:rPr>
              <a:t>sys@230GHz</a:t>
            </a:r>
            <a:r>
              <a:rPr lang="en" sz="900">
                <a:solidFill>
                  <a:schemeClr val="dk1"/>
                </a:solidFill>
                <a:latin typeface="Gill Sans"/>
                <a:ea typeface="Gill Sans"/>
                <a:cs typeface="Gill Sans"/>
                <a:sym typeface="Gill Sans"/>
              </a:rPr>
              <a:t> = 130-160 K</a:t>
            </a:r>
            <a:endParaRPr sz="900">
              <a:solidFill>
                <a:schemeClr val="dk1"/>
              </a:solidFill>
              <a:latin typeface="Gill Sans"/>
              <a:ea typeface="Gill Sans"/>
              <a:cs typeface="Gill Sans"/>
              <a:sym typeface="Gill Sans"/>
            </a:endParaRPr>
          </a:p>
          <a:p>
            <a:pPr indent="-304800" lvl="0" marL="457200" rtl="0" algn="l">
              <a:lnSpc>
                <a:spcPct val="115000"/>
              </a:lnSpc>
              <a:spcBef>
                <a:spcPts val="0"/>
              </a:spcBef>
              <a:spcAft>
                <a:spcPts val="0"/>
              </a:spcAft>
              <a:buClr>
                <a:schemeClr val="dk1"/>
              </a:buClr>
              <a:buSzPts val="1200"/>
              <a:buFont typeface="Gill Sans"/>
              <a:buChar char="●"/>
            </a:pPr>
            <a:r>
              <a:rPr lang="en" sz="1200">
                <a:solidFill>
                  <a:schemeClr val="dk1"/>
                </a:solidFill>
                <a:latin typeface="Gill Sans"/>
                <a:ea typeface="Gill Sans"/>
                <a:cs typeface="Gill Sans"/>
                <a:sym typeface="Gill Sans"/>
              </a:rPr>
              <a:t>Well suited to observe CO isotopes as they vary in the range 209 - 231 Hz.</a:t>
            </a:r>
            <a:endParaRPr sz="1200">
              <a:solidFill>
                <a:schemeClr val="dk1"/>
              </a:solidFill>
              <a:latin typeface="Gill Sans"/>
              <a:ea typeface="Gill Sans"/>
              <a:cs typeface="Gill Sans"/>
              <a:sym typeface="Gill Sans"/>
            </a:endParaRPr>
          </a:p>
        </p:txBody>
      </p:sp>
      <p:sp>
        <p:nvSpPr>
          <p:cNvPr id="76" name="Google Shape;76;p16"/>
          <p:cNvSpPr txBox="1"/>
          <p:nvPr/>
        </p:nvSpPr>
        <p:spPr>
          <a:xfrm>
            <a:off x="0" y="4866600"/>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latin typeface="Oswald"/>
                <a:ea typeface="Oswald"/>
                <a:cs typeface="Oswald"/>
                <a:sym typeface="Oswald"/>
              </a:rPr>
              <a:t>Image: Submillimeter Telescope/Arizona Radio Observatory</a:t>
            </a:r>
            <a:endParaRPr sz="600">
              <a:solidFill>
                <a:schemeClr val="dk1"/>
              </a:solidFill>
              <a:latin typeface="Oswald"/>
              <a:ea typeface="Oswald"/>
              <a:cs typeface="Oswald"/>
              <a:sym typeface="Oswald"/>
            </a:endParaRPr>
          </a:p>
        </p:txBody>
      </p:sp>
      <p:pic>
        <p:nvPicPr>
          <p:cNvPr id="77" name="Google Shape;77;p16"/>
          <p:cNvPicPr preferRelativeResize="0"/>
          <p:nvPr/>
        </p:nvPicPr>
        <p:blipFill>
          <a:blip r:embed="rId4">
            <a:alphaModFix amt="80000"/>
          </a:blip>
          <a:stretch>
            <a:fillRect/>
          </a:stretch>
        </p:blipFill>
        <p:spPr>
          <a:xfrm>
            <a:off x="6001674" y="929913"/>
            <a:ext cx="2422274" cy="3638975"/>
          </a:xfrm>
          <a:prstGeom prst="rect">
            <a:avLst/>
          </a:prstGeom>
          <a:noFill/>
          <a:ln>
            <a:noFill/>
          </a:ln>
        </p:spPr>
      </p:pic>
      <p:sp>
        <p:nvSpPr>
          <p:cNvPr id="78" name="Google Shape;78;p16"/>
          <p:cNvSpPr txBox="1"/>
          <p:nvPr/>
        </p:nvSpPr>
        <p:spPr>
          <a:xfrm>
            <a:off x="5837887" y="4527900"/>
            <a:ext cx="264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Gill Sans"/>
                <a:ea typeface="Gill Sans"/>
                <a:cs typeface="Gill Sans"/>
                <a:sym typeface="Gill Sans"/>
              </a:rPr>
              <a:t>Image 2: </a:t>
            </a:r>
            <a:r>
              <a:rPr lang="en" sz="800">
                <a:solidFill>
                  <a:schemeClr val="dk1"/>
                </a:solidFill>
                <a:latin typeface="Gill Sans"/>
                <a:ea typeface="Gill Sans"/>
                <a:cs typeface="Gill Sans"/>
                <a:sym typeface="Gill Sans"/>
              </a:rPr>
              <a:t>Observing plan PDF</a:t>
            </a:r>
            <a:endParaRPr sz="800">
              <a:solidFill>
                <a:schemeClr val="dk1"/>
              </a:solidFill>
              <a:latin typeface="Gill Sans"/>
              <a:ea typeface="Gill Sans"/>
              <a:cs typeface="Gill Sans"/>
              <a:sym typeface="Gill Sans"/>
            </a:endParaRPr>
          </a:p>
        </p:txBody>
      </p:sp>
      <p:pic>
        <p:nvPicPr>
          <p:cNvPr id="79" name="Google Shape;79;p16"/>
          <p:cNvPicPr preferRelativeResize="0"/>
          <p:nvPr/>
        </p:nvPicPr>
        <p:blipFill>
          <a:blip r:embed="rId5">
            <a:alphaModFix/>
          </a:blip>
          <a:stretch>
            <a:fillRect/>
          </a:stretch>
        </p:blipFill>
        <p:spPr>
          <a:xfrm>
            <a:off x="3656013" y="929938"/>
            <a:ext cx="2181850" cy="1549175"/>
          </a:xfrm>
          <a:prstGeom prst="rect">
            <a:avLst/>
          </a:prstGeom>
          <a:noFill/>
          <a:ln>
            <a:noFill/>
          </a:ln>
        </p:spPr>
      </p:pic>
      <p:sp>
        <p:nvSpPr>
          <p:cNvPr id="80" name="Google Shape;80;p16"/>
          <p:cNvSpPr txBox="1"/>
          <p:nvPr/>
        </p:nvSpPr>
        <p:spPr>
          <a:xfrm>
            <a:off x="214700" y="2753325"/>
            <a:ext cx="5740200" cy="1644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Gill Sans"/>
              <a:buChar char="●"/>
            </a:pPr>
            <a:r>
              <a:rPr lang="en" sz="1200">
                <a:solidFill>
                  <a:schemeClr val="dk1"/>
                </a:solidFill>
                <a:latin typeface="Gill Sans"/>
                <a:ea typeface="Gill Sans"/>
                <a:cs typeface="Gill Sans"/>
                <a:sym typeface="Gill Sans"/>
              </a:rPr>
              <a:t>CO lines were chosen using Splatalogue, and coordinate information was </a:t>
            </a:r>
            <a:r>
              <a:rPr lang="en" sz="1200">
                <a:solidFill>
                  <a:schemeClr val="dk1"/>
                </a:solidFill>
                <a:latin typeface="Gill Sans"/>
                <a:ea typeface="Gill Sans"/>
                <a:cs typeface="Gill Sans"/>
                <a:sym typeface="Gill Sans"/>
              </a:rPr>
              <a:t>found</a:t>
            </a:r>
            <a:r>
              <a:rPr lang="en" sz="1200">
                <a:solidFill>
                  <a:schemeClr val="dk1"/>
                </a:solidFill>
                <a:latin typeface="Gill Sans"/>
                <a:ea typeface="Gill Sans"/>
                <a:cs typeface="Gill Sans"/>
                <a:sym typeface="Gill Sans"/>
              </a:rPr>
              <a:t> using SIMBAD. </a:t>
            </a:r>
            <a:endParaRPr sz="1200">
              <a:solidFill>
                <a:schemeClr val="dk1"/>
              </a:solidFill>
              <a:latin typeface="Gill Sans"/>
              <a:ea typeface="Gill Sans"/>
              <a:cs typeface="Gill Sans"/>
              <a:sym typeface="Gill Sans"/>
            </a:endParaRPr>
          </a:p>
          <a:p>
            <a:pPr indent="-304800" lvl="0" marL="457200" rtl="0" algn="l">
              <a:lnSpc>
                <a:spcPct val="115000"/>
              </a:lnSpc>
              <a:spcBef>
                <a:spcPts val="0"/>
              </a:spcBef>
              <a:spcAft>
                <a:spcPts val="0"/>
              </a:spcAft>
              <a:buClr>
                <a:schemeClr val="dk1"/>
              </a:buClr>
              <a:buSzPts val="1200"/>
              <a:buFont typeface="Gill Sans"/>
              <a:buChar char="●"/>
            </a:pPr>
            <a:r>
              <a:rPr lang="en" sz="1200">
                <a:solidFill>
                  <a:schemeClr val="dk1"/>
                </a:solidFill>
                <a:latin typeface="Gill Sans"/>
                <a:ea typeface="Gill Sans"/>
                <a:cs typeface="Gill Sans"/>
                <a:sym typeface="Gill Sans"/>
              </a:rPr>
              <a:t>Observing time span: 3 LST to 9 LST on the 6th of March, 2021 </a:t>
            </a:r>
            <a:endParaRPr sz="1200">
              <a:solidFill>
                <a:schemeClr val="dk1"/>
              </a:solidFill>
              <a:latin typeface="Gill Sans"/>
              <a:ea typeface="Gill Sans"/>
              <a:cs typeface="Gill Sans"/>
              <a:sym typeface="Gill Sans"/>
            </a:endParaRPr>
          </a:p>
          <a:p>
            <a:pPr indent="-304800" lvl="0" marL="457200" rtl="0" algn="l">
              <a:lnSpc>
                <a:spcPct val="115000"/>
              </a:lnSpc>
              <a:spcBef>
                <a:spcPts val="0"/>
              </a:spcBef>
              <a:spcAft>
                <a:spcPts val="0"/>
              </a:spcAft>
              <a:buClr>
                <a:schemeClr val="dk1"/>
              </a:buClr>
              <a:buSzPts val="1200"/>
              <a:buFont typeface="Gill Sans"/>
              <a:buChar char="●"/>
            </a:pPr>
            <a:r>
              <a:rPr lang="en" sz="1200">
                <a:solidFill>
                  <a:schemeClr val="dk1"/>
                </a:solidFill>
                <a:latin typeface="Gill Sans"/>
                <a:ea typeface="Gill Sans"/>
                <a:cs typeface="Gill Sans"/>
                <a:sym typeface="Gill Sans"/>
              </a:rPr>
              <a:t>Mars was used as the bright continuum source for calibration</a:t>
            </a:r>
            <a:endParaRPr sz="1200">
              <a:solidFill>
                <a:schemeClr val="dk1"/>
              </a:solidFill>
              <a:latin typeface="Gill Sans"/>
              <a:ea typeface="Gill Sans"/>
              <a:cs typeface="Gill Sans"/>
              <a:sym typeface="Gill Sans"/>
            </a:endParaRPr>
          </a:p>
          <a:p>
            <a:pPr indent="-304800" lvl="0" marL="457200" rtl="0" algn="l">
              <a:lnSpc>
                <a:spcPct val="115000"/>
              </a:lnSpc>
              <a:spcBef>
                <a:spcPts val="0"/>
              </a:spcBef>
              <a:spcAft>
                <a:spcPts val="0"/>
              </a:spcAft>
              <a:buClr>
                <a:schemeClr val="dk1"/>
              </a:buClr>
              <a:buSzPts val="1200"/>
              <a:buFont typeface="Gill Sans"/>
              <a:buChar char="●"/>
            </a:pPr>
            <a:r>
              <a:rPr lang="en" sz="1200">
                <a:solidFill>
                  <a:schemeClr val="dk1"/>
                </a:solidFill>
                <a:latin typeface="Gill Sans"/>
                <a:ea typeface="Gill Sans"/>
                <a:cs typeface="Gill Sans"/>
                <a:sym typeface="Gill Sans"/>
              </a:rPr>
              <a:t>Most of the observations were done using </a:t>
            </a:r>
            <a:r>
              <a:rPr i="1" lang="en" sz="1200">
                <a:solidFill>
                  <a:schemeClr val="dk1"/>
                </a:solidFill>
                <a:latin typeface="Gill Sans"/>
                <a:ea typeface="Gill Sans"/>
                <a:cs typeface="Gill Sans"/>
                <a:sym typeface="Gill Sans"/>
              </a:rPr>
              <a:t>beam switching </a:t>
            </a:r>
            <a:r>
              <a:rPr lang="en" sz="1200">
                <a:solidFill>
                  <a:schemeClr val="dk1"/>
                </a:solidFill>
                <a:latin typeface="Gill Sans"/>
                <a:ea typeface="Gill Sans"/>
                <a:cs typeface="Gill Sans"/>
                <a:sym typeface="Gill Sans"/>
              </a:rPr>
              <a:t>method</a:t>
            </a:r>
            <a:endParaRPr sz="1200">
              <a:solidFill>
                <a:schemeClr val="dk1"/>
              </a:solidFill>
              <a:latin typeface="Gill Sans"/>
              <a:ea typeface="Gill Sans"/>
              <a:cs typeface="Gill Sans"/>
              <a:sym typeface="Gill Sans"/>
            </a:endParaRPr>
          </a:p>
          <a:p>
            <a:pPr indent="-304800" lvl="0" marL="457200" rtl="0" algn="l">
              <a:lnSpc>
                <a:spcPct val="115000"/>
              </a:lnSpc>
              <a:spcBef>
                <a:spcPts val="0"/>
              </a:spcBef>
              <a:spcAft>
                <a:spcPts val="0"/>
              </a:spcAft>
              <a:buClr>
                <a:schemeClr val="dk1"/>
              </a:buClr>
              <a:buSzPts val="1200"/>
              <a:buFont typeface="Gill Sans"/>
              <a:buChar char="●"/>
            </a:pPr>
            <a:r>
              <a:rPr lang="en" sz="1200">
                <a:solidFill>
                  <a:schemeClr val="dk1"/>
                </a:solidFill>
                <a:latin typeface="Gill Sans"/>
                <a:ea typeface="Gill Sans"/>
                <a:cs typeface="Gill Sans"/>
                <a:sym typeface="Gill Sans"/>
              </a:rPr>
              <a:t>Ryan Keenan provided some additional observations using the </a:t>
            </a:r>
            <a:r>
              <a:rPr i="1" lang="en" sz="1200">
                <a:solidFill>
                  <a:schemeClr val="dk1"/>
                </a:solidFill>
                <a:latin typeface="Gill Sans"/>
                <a:ea typeface="Gill Sans"/>
                <a:cs typeface="Gill Sans"/>
                <a:sym typeface="Gill Sans"/>
              </a:rPr>
              <a:t>position switch</a:t>
            </a:r>
            <a:r>
              <a:rPr i="1" lang="en" sz="1200">
                <a:solidFill>
                  <a:schemeClr val="dk1"/>
                </a:solidFill>
                <a:latin typeface="Gill Sans"/>
                <a:ea typeface="Gill Sans"/>
                <a:cs typeface="Gill Sans"/>
                <a:sym typeface="Gill Sans"/>
              </a:rPr>
              <a:t>ing </a:t>
            </a:r>
            <a:r>
              <a:rPr lang="en" sz="1200">
                <a:solidFill>
                  <a:schemeClr val="dk1"/>
                </a:solidFill>
                <a:latin typeface="Gill Sans"/>
                <a:ea typeface="Gill Sans"/>
                <a:cs typeface="Gill Sans"/>
                <a:sym typeface="Gill Sans"/>
              </a:rPr>
              <a:t>method (on the 7th of March, 2021)</a:t>
            </a:r>
            <a:endParaRPr sz="1200">
              <a:solidFill>
                <a:schemeClr val="dk1"/>
              </a:solidFill>
              <a:latin typeface="Gill Sans"/>
              <a:ea typeface="Gill Sans"/>
              <a:cs typeface="Gill Sans"/>
              <a:sym typeface="Gill Sans"/>
            </a:endParaRPr>
          </a:p>
        </p:txBody>
      </p:sp>
      <p:sp>
        <p:nvSpPr>
          <p:cNvPr id="81" name="Google Shape;81;p16"/>
          <p:cNvSpPr txBox="1"/>
          <p:nvPr/>
        </p:nvSpPr>
        <p:spPr>
          <a:xfrm>
            <a:off x="3451787" y="2417850"/>
            <a:ext cx="2640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Gill Sans"/>
                <a:ea typeface="Gill Sans"/>
                <a:cs typeface="Gill Sans"/>
                <a:sym typeface="Gill Sans"/>
              </a:rPr>
              <a:t>Image 1: Total integration time for each of the lines</a:t>
            </a:r>
            <a:endParaRPr sz="800">
              <a:solidFill>
                <a:schemeClr val="dk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mt="40000"/>
          </a:blip>
          <a:stretch>
            <a:fillRect/>
          </a:stretch>
        </p:blipFill>
        <p:spPr>
          <a:xfrm>
            <a:off x="0" y="0"/>
            <a:ext cx="9144003" cy="5143499"/>
          </a:xfrm>
          <a:prstGeom prst="rect">
            <a:avLst/>
          </a:prstGeom>
          <a:noFill/>
          <a:ln>
            <a:noFill/>
          </a:ln>
        </p:spPr>
      </p:pic>
      <p:sp>
        <p:nvSpPr>
          <p:cNvPr id="87" name="Google Shape;87;p17"/>
          <p:cNvSpPr txBox="1"/>
          <p:nvPr>
            <p:ph type="title"/>
          </p:nvPr>
        </p:nvSpPr>
        <p:spPr>
          <a:xfrm>
            <a:off x="311700" y="205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Observations</a:t>
            </a:r>
            <a:endParaRPr>
              <a:latin typeface="Oswald"/>
              <a:ea typeface="Oswald"/>
              <a:cs typeface="Oswald"/>
              <a:sym typeface="Oswald"/>
            </a:endParaRPr>
          </a:p>
        </p:txBody>
      </p:sp>
      <p:pic>
        <p:nvPicPr>
          <p:cNvPr id="88" name="Google Shape;88;p17"/>
          <p:cNvPicPr preferRelativeResize="0"/>
          <p:nvPr/>
        </p:nvPicPr>
        <p:blipFill>
          <a:blip r:embed="rId4">
            <a:alphaModFix/>
          </a:blip>
          <a:stretch>
            <a:fillRect/>
          </a:stretch>
        </p:blipFill>
        <p:spPr>
          <a:xfrm>
            <a:off x="962263" y="835425"/>
            <a:ext cx="7219466" cy="4060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mt="40000"/>
          </a:blip>
          <a:stretch>
            <a:fillRect/>
          </a:stretch>
        </p:blipFill>
        <p:spPr>
          <a:xfrm>
            <a:off x="0" y="0"/>
            <a:ext cx="9144003" cy="5143499"/>
          </a:xfrm>
          <a:prstGeom prst="rect">
            <a:avLst/>
          </a:prstGeom>
          <a:noFill/>
          <a:ln>
            <a:noFill/>
          </a:ln>
        </p:spPr>
      </p:pic>
      <p:sp>
        <p:nvSpPr>
          <p:cNvPr id="94" name="Google Shape;94;p18"/>
          <p:cNvSpPr txBox="1"/>
          <p:nvPr>
            <p:ph type="title"/>
          </p:nvPr>
        </p:nvSpPr>
        <p:spPr>
          <a:xfrm>
            <a:off x="311700" y="205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Observations</a:t>
            </a:r>
            <a:endParaRPr>
              <a:latin typeface="Oswald"/>
              <a:ea typeface="Oswald"/>
              <a:cs typeface="Oswald"/>
              <a:sym typeface="Oswald"/>
            </a:endParaRPr>
          </a:p>
        </p:txBody>
      </p:sp>
      <p:pic>
        <p:nvPicPr>
          <p:cNvPr id="95" name="Google Shape;95;p18"/>
          <p:cNvPicPr preferRelativeResize="0"/>
          <p:nvPr/>
        </p:nvPicPr>
        <p:blipFill>
          <a:blip r:embed="rId4">
            <a:alphaModFix/>
          </a:blip>
          <a:stretch>
            <a:fillRect/>
          </a:stretch>
        </p:blipFill>
        <p:spPr>
          <a:xfrm>
            <a:off x="962263" y="873300"/>
            <a:ext cx="7219466" cy="4060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p:nvPr/>
        </p:nvSpPr>
        <p:spPr>
          <a:xfrm>
            <a:off x="4640788" y="1100650"/>
            <a:ext cx="4219500" cy="3143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a:off x="283638" y="1100650"/>
            <a:ext cx="4124400" cy="3143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txBox="1"/>
          <p:nvPr>
            <p:ph type="title"/>
          </p:nvPr>
        </p:nvSpPr>
        <p:spPr>
          <a:xfrm>
            <a:off x="311700" y="192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Measurements</a:t>
            </a:r>
            <a:endParaRPr>
              <a:latin typeface="Oswald"/>
              <a:ea typeface="Oswald"/>
              <a:cs typeface="Oswald"/>
              <a:sym typeface="Oswald"/>
            </a:endParaRPr>
          </a:p>
        </p:txBody>
      </p:sp>
      <p:pic>
        <p:nvPicPr>
          <p:cNvPr id="103" name="Google Shape;103;p19"/>
          <p:cNvPicPr preferRelativeResize="0"/>
          <p:nvPr/>
        </p:nvPicPr>
        <p:blipFill>
          <a:blip r:embed="rId3">
            <a:alphaModFix/>
          </a:blip>
          <a:stretch>
            <a:fillRect/>
          </a:stretch>
        </p:blipFill>
        <p:spPr>
          <a:xfrm>
            <a:off x="283675" y="1100650"/>
            <a:ext cx="4124325" cy="3143250"/>
          </a:xfrm>
          <a:prstGeom prst="rect">
            <a:avLst/>
          </a:prstGeom>
          <a:noFill/>
          <a:ln>
            <a:noFill/>
          </a:ln>
        </p:spPr>
      </p:pic>
      <p:pic>
        <p:nvPicPr>
          <p:cNvPr id="104" name="Google Shape;104;p19"/>
          <p:cNvPicPr preferRelativeResize="0"/>
          <p:nvPr/>
        </p:nvPicPr>
        <p:blipFill>
          <a:blip r:embed="rId4">
            <a:alphaModFix/>
          </a:blip>
          <a:stretch>
            <a:fillRect/>
          </a:stretch>
        </p:blipFill>
        <p:spPr>
          <a:xfrm>
            <a:off x="4640788" y="1100650"/>
            <a:ext cx="4219575" cy="3143250"/>
          </a:xfrm>
          <a:prstGeom prst="rect">
            <a:avLst/>
          </a:prstGeom>
          <a:noFill/>
          <a:ln>
            <a:noFill/>
          </a:ln>
        </p:spPr>
      </p:pic>
      <p:sp>
        <p:nvSpPr>
          <p:cNvPr id="105" name="Google Shape;105;p19"/>
          <p:cNvSpPr txBox="1"/>
          <p:nvPr/>
        </p:nvSpPr>
        <p:spPr>
          <a:xfrm>
            <a:off x="1867925" y="4358550"/>
            <a:ext cx="9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solidFill>
                  <a:schemeClr val="dk1"/>
                </a:solidFill>
                <a:latin typeface="Gill Sans"/>
                <a:ea typeface="Gill Sans"/>
                <a:cs typeface="Gill Sans"/>
                <a:sym typeface="Gill Sans"/>
              </a:rPr>
              <a:t>12</a:t>
            </a:r>
            <a:r>
              <a:rPr lang="en">
                <a:solidFill>
                  <a:schemeClr val="dk1"/>
                </a:solidFill>
                <a:latin typeface="Gill Sans"/>
                <a:ea typeface="Gill Sans"/>
                <a:cs typeface="Gill Sans"/>
                <a:sym typeface="Gill Sans"/>
              </a:rPr>
              <a:t>C</a:t>
            </a:r>
            <a:r>
              <a:rPr baseline="30000" lang="en">
                <a:solidFill>
                  <a:schemeClr val="dk1"/>
                </a:solidFill>
                <a:latin typeface="Gill Sans"/>
                <a:ea typeface="Gill Sans"/>
                <a:cs typeface="Gill Sans"/>
                <a:sym typeface="Gill Sans"/>
              </a:rPr>
              <a:t>16</a:t>
            </a:r>
            <a:r>
              <a:rPr lang="en">
                <a:solidFill>
                  <a:schemeClr val="dk1"/>
                </a:solidFill>
                <a:latin typeface="Gill Sans"/>
                <a:ea typeface="Gill Sans"/>
                <a:cs typeface="Gill Sans"/>
                <a:sym typeface="Gill Sans"/>
              </a:rPr>
              <a:t>O</a:t>
            </a:r>
            <a:endParaRPr>
              <a:solidFill>
                <a:schemeClr val="dk1"/>
              </a:solidFill>
              <a:latin typeface="Gill Sans"/>
              <a:ea typeface="Gill Sans"/>
              <a:cs typeface="Gill Sans"/>
              <a:sym typeface="Gill Sans"/>
            </a:endParaRPr>
          </a:p>
        </p:txBody>
      </p:sp>
      <p:sp>
        <p:nvSpPr>
          <p:cNvPr id="106" name="Google Shape;106;p19"/>
          <p:cNvSpPr txBox="1"/>
          <p:nvPr/>
        </p:nvSpPr>
        <p:spPr>
          <a:xfrm>
            <a:off x="6569463" y="4358550"/>
            <a:ext cx="9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solidFill>
                  <a:schemeClr val="dk1"/>
                </a:solidFill>
                <a:latin typeface="Gill Sans"/>
                <a:ea typeface="Gill Sans"/>
                <a:cs typeface="Gill Sans"/>
                <a:sym typeface="Gill Sans"/>
              </a:rPr>
              <a:t>13</a:t>
            </a:r>
            <a:r>
              <a:rPr lang="en">
                <a:solidFill>
                  <a:schemeClr val="dk1"/>
                </a:solidFill>
                <a:latin typeface="Gill Sans"/>
                <a:ea typeface="Gill Sans"/>
                <a:cs typeface="Gill Sans"/>
                <a:sym typeface="Gill Sans"/>
              </a:rPr>
              <a:t>C</a:t>
            </a:r>
            <a:r>
              <a:rPr baseline="30000" lang="en">
                <a:solidFill>
                  <a:schemeClr val="dk1"/>
                </a:solidFill>
                <a:latin typeface="Gill Sans"/>
                <a:ea typeface="Gill Sans"/>
                <a:cs typeface="Gill Sans"/>
                <a:sym typeface="Gill Sans"/>
              </a:rPr>
              <a:t>16</a:t>
            </a:r>
            <a:r>
              <a:rPr lang="en">
                <a:solidFill>
                  <a:schemeClr val="dk1"/>
                </a:solidFill>
                <a:latin typeface="Gill Sans"/>
                <a:ea typeface="Gill Sans"/>
                <a:cs typeface="Gill Sans"/>
                <a:sym typeface="Gill Sans"/>
              </a:rPr>
              <a:t>O</a:t>
            </a:r>
            <a:endParaRPr>
              <a:solidFill>
                <a:schemeClr val="dk1"/>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p:nvPr/>
        </p:nvSpPr>
        <p:spPr>
          <a:xfrm>
            <a:off x="4572000" y="885975"/>
            <a:ext cx="4061400" cy="28995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a:off x="311700" y="885975"/>
            <a:ext cx="3971400" cy="2905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txBox="1"/>
          <p:nvPr>
            <p:ph type="title"/>
          </p:nvPr>
        </p:nvSpPr>
        <p:spPr>
          <a:xfrm>
            <a:off x="311700" y="192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Measurements</a:t>
            </a:r>
            <a:endParaRPr>
              <a:latin typeface="Oswald"/>
              <a:ea typeface="Oswald"/>
              <a:cs typeface="Oswald"/>
              <a:sym typeface="Oswald"/>
            </a:endParaRPr>
          </a:p>
        </p:txBody>
      </p:sp>
      <p:pic>
        <p:nvPicPr>
          <p:cNvPr id="114" name="Google Shape;114;p20"/>
          <p:cNvPicPr preferRelativeResize="0"/>
          <p:nvPr/>
        </p:nvPicPr>
        <p:blipFill>
          <a:blip r:embed="rId3">
            <a:alphaModFix/>
          </a:blip>
          <a:stretch>
            <a:fillRect/>
          </a:stretch>
        </p:blipFill>
        <p:spPr>
          <a:xfrm>
            <a:off x="311701" y="891824"/>
            <a:ext cx="3971400" cy="2899459"/>
          </a:xfrm>
          <a:prstGeom prst="rect">
            <a:avLst/>
          </a:prstGeom>
          <a:noFill/>
          <a:ln>
            <a:noFill/>
          </a:ln>
        </p:spPr>
      </p:pic>
      <p:pic>
        <p:nvPicPr>
          <p:cNvPr id="115" name="Google Shape;115;p20"/>
          <p:cNvPicPr preferRelativeResize="0"/>
          <p:nvPr/>
        </p:nvPicPr>
        <p:blipFill>
          <a:blip r:embed="rId4">
            <a:alphaModFix/>
          </a:blip>
          <a:stretch>
            <a:fillRect/>
          </a:stretch>
        </p:blipFill>
        <p:spPr>
          <a:xfrm>
            <a:off x="4600653" y="891825"/>
            <a:ext cx="4032872" cy="2899450"/>
          </a:xfrm>
          <a:prstGeom prst="rect">
            <a:avLst/>
          </a:prstGeom>
          <a:noFill/>
          <a:ln>
            <a:noFill/>
          </a:ln>
        </p:spPr>
      </p:pic>
      <p:sp>
        <p:nvSpPr>
          <p:cNvPr id="116" name="Google Shape;116;p20"/>
          <p:cNvSpPr txBox="1"/>
          <p:nvPr/>
        </p:nvSpPr>
        <p:spPr>
          <a:xfrm>
            <a:off x="2034913" y="3840725"/>
            <a:ext cx="9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solidFill>
                  <a:schemeClr val="dk1"/>
                </a:solidFill>
                <a:latin typeface="Gill Sans"/>
                <a:ea typeface="Gill Sans"/>
                <a:cs typeface="Gill Sans"/>
                <a:sym typeface="Gill Sans"/>
              </a:rPr>
              <a:t>12</a:t>
            </a:r>
            <a:r>
              <a:rPr lang="en">
                <a:solidFill>
                  <a:schemeClr val="dk1"/>
                </a:solidFill>
                <a:latin typeface="Gill Sans"/>
                <a:ea typeface="Gill Sans"/>
                <a:cs typeface="Gill Sans"/>
                <a:sym typeface="Gill Sans"/>
              </a:rPr>
              <a:t>C</a:t>
            </a:r>
            <a:r>
              <a:rPr baseline="30000" lang="en">
                <a:solidFill>
                  <a:schemeClr val="dk1"/>
                </a:solidFill>
                <a:latin typeface="Gill Sans"/>
                <a:ea typeface="Gill Sans"/>
                <a:cs typeface="Gill Sans"/>
                <a:sym typeface="Gill Sans"/>
              </a:rPr>
              <a:t>17</a:t>
            </a:r>
            <a:r>
              <a:rPr lang="en">
                <a:solidFill>
                  <a:schemeClr val="dk1"/>
                </a:solidFill>
                <a:latin typeface="Gill Sans"/>
                <a:ea typeface="Gill Sans"/>
                <a:cs typeface="Gill Sans"/>
                <a:sym typeface="Gill Sans"/>
              </a:rPr>
              <a:t>O</a:t>
            </a:r>
            <a:endParaRPr>
              <a:solidFill>
                <a:schemeClr val="dk1"/>
              </a:solidFill>
              <a:latin typeface="Gill Sans"/>
              <a:ea typeface="Gill Sans"/>
              <a:cs typeface="Gill Sans"/>
              <a:sym typeface="Gill Sans"/>
            </a:endParaRPr>
          </a:p>
        </p:txBody>
      </p:sp>
      <p:sp>
        <p:nvSpPr>
          <p:cNvPr id="117" name="Google Shape;117;p20"/>
          <p:cNvSpPr txBox="1"/>
          <p:nvPr/>
        </p:nvSpPr>
        <p:spPr>
          <a:xfrm>
            <a:off x="6443563" y="3840725"/>
            <a:ext cx="9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solidFill>
                  <a:schemeClr val="dk1"/>
                </a:solidFill>
                <a:latin typeface="Gill Sans"/>
                <a:ea typeface="Gill Sans"/>
                <a:cs typeface="Gill Sans"/>
                <a:sym typeface="Gill Sans"/>
              </a:rPr>
              <a:t>13</a:t>
            </a:r>
            <a:r>
              <a:rPr lang="en">
                <a:solidFill>
                  <a:schemeClr val="dk1"/>
                </a:solidFill>
                <a:latin typeface="Gill Sans"/>
                <a:ea typeface="Gill Sans"/>
                <a:cs typeface="Gill Sans"/>
                <a:sym typeface="Gill Sans"/>
              </a:rPr>
              <a:t>C</a:t>
            </a:r>
            <a:r>
              <a:rPr baseline="30000" lang="en">
                <a:solidFill>
                  <a:schemeClr val="dk1"/>
                </a:solidFill>
                <a:latin typeface="Gill Sans"/>
                <a:ea typeface="Gill Sans"/>
                <a:cs typeface="Gill Sans"/>
                <a:sym typeface="Gill Sans"/>
              </a:rPr>
              <a:t>17</a:t>
            </a:r>
            <a:r>
              <a:rPr lang="en">
                <a:solidFill>
                  <a:schemeClr val="dk1"/>
                </a:solidFill>
                <a:latin typeface="Gill Sans"/>
                <a:ea typeface="Gill Sans"/>
                <a:cs typeface="Gill Sans"/>
                <a:sym typeface="Gill Sans"/>
              </a:rPr>
              <a:t>O</a:t>
            </a:r>
            <a:endParaRPr>
              <a:solidFill>
                <a:schemeClr val="dk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p:nvPr/>
        </p:nvSpPr>
        <p:spPr>
          <a:xfrm>
            <a:off x="4592400" y="835425"/>
            <a:ext cx="4219500" cy="303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332100" y="835425"/>
            <a:ext cx="3971400" cy="303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txBox="1"/>
          <p:nvPr>
            <p:ph type="title"/>
          </p:nvPr>
        </p:nvSpPr>
        <p:spPr>
          <a:xfrm>
            <a:off x="311700" y="192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Measurements</a:t>
            </a:r>
            <a:endParaRPr>
              <a:latin typeface="Oswald"/>
              <a:ea typeface="Oswald"/>
              <a:cs typeface="Oswald"/>
              <a:sym typeface="Oswald"/>
            </a:endParaRPr>
          </a:p>
        </p:txBody>
      </p:sp>
      <p:pic>
        <p:nvPicPr>
          <p:cNvPr id="125" name="Google Shape;125;p21"/>
          <p:cNvPicPr preferRelativeResize="0"/>
          <p:nvPr/>
        </p:nvPicPr>
        <p:blipFill>
          <a:blip r:embed="rId3">
            <a:alphaModFix/>
          </a:blip>
          <a:stretch>
            <a:fillRect/>
          </a:stretch>
        </p:blipFill>
        <p:spPr>
          <a:xfrm>
            <a:off x="332100" y="835500"/>
            <a:ext cx="3971400" cy="2958388"/>
          </a:xfrm>
          <a:prstGeom prst="rect">
            <a:avLst/>
          </a:prstGeom>
          <a:noFill/>
          <a:ln>
            <a:noFill/>
          </a:ln>
        </p:spPr>
      </p:pic>
      <p:pic>
        <p:nvPicPr>
          <p:cNvPr id="126" name="Google Shape;126;p21"/>
          <p:cNvPicPr preferRelativeResize="0"/>
          <p:nvPr/>
        </p:nvPicPr>
        <p:blipFill>
          <a:blip r:embed="rId4">
            <a:alphaModFix/>
          </a:blip>
          <a:stretch>
            <a:fillRect/>
          </a:stretch>
        </p:blipFill>
        <p:spPr>
          <a:xfrm>
            <a:off x="4592400" y="835425"/>
            <a:ext cx="4219500" cy="3033634"/>
          </a:xfrm>
          <a:prstGeom prst="rect">
            <a:avLst/>
          </a:prstGeom>
          <a:noFill/>
          <a:ln>
            <a:noFill/>
          </a:ln>
        </p:spPr>
      </p:pic>
      <p:sp>
        <p:nvSpPr>
          <p:cNvPr id="127" name="Google Shape;127;p21"/>
          <p:cNvSpPr txBox="1"/>
          <p:nvPr/>
        </p:nvSpPr>
        <p:spPr>
          <a:xfrm>
            <a:off x="2167538" y="3939325"/>
            <a:ext cx="9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solidFill>
                  <a:schemeClr val="dk1"/>
                </a:solidFill>
                <a:latin typeface="Gill Sans"/>
                <a:ea typeface="Gill Sans"/>
                <a:cs typeface="Gill Sans"/>
                <a:sym typeface="Gill Sans"/>
              </a:rPr>
              <a:t>12</a:t>
            </a:r>
            <a:r>
              <a:rPr lang="en">
                <a:solidFill>
                  <a:schemeClr val="dk1"/>
                </a:solidFill>
                <a:latin typeface="Gill Sans"/>
                <a:ea typeface="Gill Sans"/>
                <a:cs typeface="Gill Sans"/>
                <a:sym typeface="Gill Sans"/>
              </a:rPr>
              <a:t>C</a:t>
            </a:r>
            <a:r>
              <a:rPr baseline="30000" lang="en">
                <a:solidFill>
                  <a:schemeClr val="dk1"/>
                </a:solidFill>
                <a:latin typeface="Gill Sans"/>
                <a:ea typeface="Gill Sans"/>
                <a:cs typeface="Gill Sans"/>
                <a:sym typeface="Gill Sans"/>
              </a:rPr>
              <a:t>18</a:t>
            </a:r>
            <a:r>
              <a:rPr lang="en">
                <a:solidFill>
                  <a:schemeClr val="dk1"/>
                </a:solidFill>
                <a:latin typeface="Gill Sans"/>
                <a:ea typeface="Gill Sans"/>
                <a:cs typeface="Gill Sans"/>
                <a:sym typeface="Gill Sans"/>
              </a:rPr>
              <a:t>O</a:t>
            </a:r>
            <a:endParaRPr>
              <a:solidFill>
                <a:schemeClr val="dk1"/>
              </a:solidFill>
              <a:latin typeface="Gill Sans"/>
              <a:ea typeface="Gill Sans"/>
              <a:cs typeface="Gill Sans"/>
              <a:sym typeface="Gill Sans"/>
            </a:endParaRPr>
          </a:p>
        </p:txBody>
      </p:sp>
      <p:sp>
        <p:nvSpPr>
          <p:cNvPr id="128" name="Google Shape;128;p21"/>
          <p:cNvSpPr txBox="1"/>
          <p:nvPr/>
        </p:nvSpPr>
        <p:spPr>
          <a:xfrm>
            <a:off x="6525663" y="3939350"/>
            <a:ext cx="9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solidFill>
                  <a:schemeClr val="dk1"/>
                </a:solidFill>
                <a:latin typeface="Gill Sans"/>
                <a:ea typeface="Gill Sans"/>
                <a:cs typeface="Gill Sans"/>
                <a:sym typeface="Gill Sans"/>
              </a:rPr>
              <a:t>13</a:t>
            </a:r>
            <a:r>
              <a:rPr lang="en">
                <a:solidFill>
                  <a:schemeClr val="dk1"/>
                </a:solidFill>
                <a:latin typeface="Gill Sans"/>
                <a:ea typeface="Gill Sans"/>
                <a:cs typeface="Gill Sans"/>
                <a:sym typeface="Gill Sans"/>
              </a:rPr>
              <a:t>C</a:t>
            </a:r>
            <a:r>
              <a:rPr baseline="30000" lang="en">
                <a:solidFill>
                  <a:schemeClr val="dk1"/>
                </a:solidFill>
                <a:latin typeface="Gill Sans"/>
                <a:ea typeface="Gill Sans"/>
                <a:cs typeface="Gill Sans"/>
                <a:sym typeface="Gill Sans"/>
              </a:rPr>
              <a:t>18</a:t>
            </a:r>
            <a:r>
              <a:rPr lang="en">
                <a:solidFill>
                  <a:schemeClr val="dk1"/>
                </a:solidFill>
                <a:latin typeface="Gill Sans"/>
                <a:ea typeface="Gill Sans"/>
                <a:cs typeface="Gill Sans"/>
                <a:sym typeface="Gill Sans"/>
              </a:rPr>
              <a:t>O</a:t>
            </a:r>
            <a:endParaRPr>
              <a:solidFill>
                <a:schemeClr val="dk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